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1.xml" ContentType="application/vnd.openxmlformats-officedocument.presentationml.notesSlide+xml"/>
  <Override PartName="/ppt/tags/tag22.xml" ContentType="application/vnd.openxmlformats-officedocument.presentationml.tags+xml"/>
  <Override PartName="/ppt/notesSlides/notesSlide1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3.xml" ContentType="application/vnd.openxmlformats-officedocument.presentationml.notesSlide+xml"/>
  <Override PartName="/ppt/tags/tag26.xml" ContentType="application/vnd.openxmlformats-officedocument.presentationml.tags+xml"/>
  <Override PartName="/ppt/notesSlides/notesSlide14.xml" ContentType="application/vnd.openxmlformats-officedocument.presentationml.notesSlide+xml"/>
  <Override PartName="/ppt/tags/tag27.xml" ContentType="application/vnd.openxmlformats-officedocument.presentationml.tags+xml"/>
  <Override PartName="/ppt/notesSlides/notesSlide15.xml" ContentType="application/vnd.openxmlformats-officedocument.presentationml.notesSlide+xml"/>
  <Override PartName="/ppt/tags/tag28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9.xml" ContentType="application/vnd.openxmlformats-officedocument.presentationml.tags+xml"/>
  <Override PartName="/ppt/notesSlides/notesSlide18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9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0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1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2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3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4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6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27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8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9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30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31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32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33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34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35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6.xml" ContentType="application/vnd.openxmlformats-officedocument.presentationml.notesSlide+xml"/>
  <Override PartName="/ppt/tags/tag77.xml" ContentType="application/vnd.openxmlformats-officedocument.presentationml.tags+xml"/>
  <Override PartName="/ppt/notesSlides/notesSlide37.xml" ContentType="application/vnd.openxmlformats-officedocument.presentationml.notesSlide+xml"/>
  <Override PartName="/ppt/tags/tag78.xml" ContentType="application/vnd.openxmlformats-officedocument.presentationml.tags+xml"/>
  <Override PartName="/ppt/notesSlides/notesSlide38.xml" ContentType="application/vnd.openxmlformats-officedocument.presentationml.notesSlide+xml"/>
  <Override PartName="/ppt/tags/tag79.xml" ContentType="application/vnd.openxmlformats-officedocument.presentationml.tags+xml"/>
  <Override PartName="/ppt/notesSlides/notesSlide39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40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41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42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43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44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45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46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47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48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49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50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51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52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53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54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55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56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57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58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59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60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61.xml" ContentType="application/vnd.openxmlformats-officedocument.presentationml.notesSlide+xml"/>
  <Override PartName="/ppt/tags/tag145.xml" ContentType="application/vnd.openxmlformats-officedocument.presentationml.tags+xml"/>
  <Override PartName="/ppt/notesSlides/notesSlide62.xml" ContentType="application/vnd.openxmlformats-officedocument.presentationml.notesSlide+xml"/>
  <Override PartName="/ppt/tags/tag146.xml" ContentType="application/vnd.openxmlformats-officedocument.presentationml.tags+xml"/>
  <Override PartName="/ppt/notesSlides/notesSlide63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64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65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66.xml" ContentType="application/vnd.openxmlformats-officedocument.presentationml.notesSlide+xml"/>
  <Override PartName="/ppt/tags/tag154.xml" ContentType="application/vnd.openxmlformats-officedocument.presentationml.tags+xml"/>
  <Override PartName="/ppt/notesSlides/notesSlide67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68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69.xml" ContentType="application/vnd.openxmlformats-officedocument.presentationml.notesSlide+xml"/>
  <Override PartName="/ppt/tags/tag159.xml" ContentType="application/vnd.openxmlformats-officedocument.presentationml.tags+xml"/>
  <Override PartName="/ppt/notesSlides/notesSlide70.xml" ContentType="application/vnd.openxmlformats-officedocument.presentationml.notesSlide+xml"/>
  <Override PartName="/ppt/tags/tag160.xml" ContentType="application/vnd.openxmlformats-officedocument.presentationml.tags+xml"/>
  <Override PartName="/ppt/notesSlides/notesSlide71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72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73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74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75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76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77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78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79.xml" ContentType="application/vnd.openxmlformats-officedocument.presentationml.notesSlide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80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81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82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83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84.xml" ContentType="application/vnd.openxmlformats-officedocument.presentationml.notesSlide+xml"/>
  <Override PartName="/ppt/tags/tag195.xml" ContentType="application/vnd.openxmlformats-officedocument.presentationml.tags+xml"/>
  <Override PartName="/ppt/notesSlides/notesSlide85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86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87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88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notesSlides/notesSlide89.xml" ContentType="application/vnd.openxmlformats-officedocument.presentationml.notesSlide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90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91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92.xml" ContentType="application/vnd.openxmlformats-officedocument.presentationml.notesSl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notesSlides/notesSlide93.xml" ContentType="application/vnd.openxmlformats-officedocument.presentationml.notesSlide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94.xml" ContentType="application/vnd.openxmlformats-officedocument.presentationml.notesSlide+xml"/>
  <Override PartName="/ppt/tags/tag221.xml" ContentType="application/vnd.openxmlformats-officedocument.presentationml.tags+xml"/>
  <Override PartName="/ppt/notesSlides/notesSlide95.xml" ContentType="application/vnd.openxmlformats-officedocument.presentationml.notesSlide+xml"/>
  <Override PartName="/ppt/tags/tag222.xml" ContentType="application/vnd.openxmlformats-officedocument.presentationml.tags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notesSlides/notesSlide98.xml" ContentType="application/vnd.openxmlformats-officedocument.presentationml.notesSlide+xml"/>
  <Override PartName="/ppt/tags/tag225.xml" ContentType="application/vnd.openxmlformats-officedocument.presentationml.tags+xml"/>
  <Override PartName="/ppt/notesSlides/notesSlide99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notesSlides/notesSlide100.xml" ContentType="application/vnd.openxmlformats-officedocument.presentationml.notesSlide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notesSlides/notesSlide101.xml" ContentType="application/vnd.openxmlformats-officedocument.presentationml.notesSlide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notesSlides/notesSlide102.xml" ContentType="application/vnd.openxmlformats-officedocument.presentationml.notesSlide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notesSlides/notesSlide103.xml" ContentType="application/vnd.openxmlformats-officedocument.presentationml.notesSlide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notesSlides/notesSlide104.xml" ContentType="application/vnd.openxmlformats-officedocument.presentationml.notesSlide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notesSlides/notesSlide105.xml" ContentType="application/vnd.openxmlformats-officedocument.presentationml.notesSlid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notesSlides/notesSlide106.xml" ContentType="application/vnd.openxmlformats-officedocument.presentationml.notesSlide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notesSlides/notesSlide107.xml" ContentType="application/vnd.openxmlformats-officedocument.presentationml.notesSlide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notesSlides/notesSlide108.xml" ContentType="application/vnd.openxmlformats-officedocument.presentationml.notesSlide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notesSlides/notesSlide109.xml" ContentType="application/vnd.openxmlformats-officedocument.presentationml.notesSlide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notesSlides/notesSlide110.xml" ContentType="application/vnd.openxmlformats-officedocument.presentationml.notesSlide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notesSlides/notesSlide111.xml" ContentType="application/vnd.openxmlformats-officedocument.presentationml.notesSlide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notesSlides/notesSlide112.xml" ContentType="application/vnd.openxmlformats-officedocument.presentationml.notesSlide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notesSlides/notesSlide113.xml" ContentType="application/vnd.openxmlformats-officedocument.presentationml.notesSlide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notesSlides/notesSlide114.xml" ContentType="application/vnd.openxmlformats-officedocument.presentationml.notesSlide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115.xml" ContentType="application/vnd.openxmlformats-officedocument.presentationml.notesSlide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notesSlides/notesSlide116.xml" ContentType="application/vnd.openxmlformats-officedocument.presentationml.notesSlide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notesSlides/notesSlide117.xml" ContentType="application/vnd.openxmlformats-officedocument.presentationml.notesSlide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notesSlides/notesSlide118.xml" ContentType="application/vnd.openxmlformats-officedocument.presentationml.notesSlide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notesSlides/notesSlide119.xml" ContentType="application/vnd.openxmlformats-officedocument.presentationml.notesSlide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notesSlides/notesSlide120.xml" ContentType="application/vnd.openxmlformats-officedocument.presentationml.notesSlide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notesSlides/notesSlide121.xml" ContentType="application/vnd.openxmlformats-officedocument.presentationml.notesSlide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notesSlides/notesSlide122.xml" ContentType="application/vnd.openxmlformats-officedocument.presentationml.notesSlide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notesSlides/notesSlide123.xml" ContentType="application/vnd.openxmlformats-officedocument.presentationml.notesSlide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notesSlides/notesSlide124.xml" ContentType="application/vnd.openxmlformats-officedocument.presentationml.notesSlide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notesSlides/notesSlide125.xml" ContentType="application/vnd.openxmlformats-officedocument.presentationml.notesSlide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notesSlides/notesSlide126.xml" ContentType="application/vnd.openxmlformats-officedocument.presentationml.notesSlide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notesSlides/notesSlide127.xml" ContentType="application/vnd.openxmlformats-officedocument.presentationml.notesSlide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notesSlides/notesSlide128.xml" ContentType="application/vnd.openxmlformats-officedocument.presentationml.notesSlide+xml"/>
  <Override PartName="/ppt/tags/tag318.xml" ContentType="application/vnd.openxmlformats-officedocument.presentationml.tags+xml"/>
  <Override PartName="/ppt/notesSlides/notesSlide129.xml" ContentType="application/vnd.openxmlformats-officedocument.presentationml.notesSlide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notesSlides/notesSlide130.xml" ContentType="application/vnd.openxmlformats-officedocument.presentationml.notesSlide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notesSlides/notesSlide131.xml" ContentType="application/vnd.openxmlformats-officedocument.presentationml.notesSlide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notesSlides/notesSlide132.xml" ContentType="application/vnd.openxmlformats-officedocument.presentationml.notesSlide+xml"/>
  <Override PartName="/ppt/tags/tag325.xml" ContentType="application/vnd.openxmlformats-officedocument.presentationml.tags+xml"/>
  <Override PartName="/ppt/notesSlides/notesSlide133.xml" ContentType="application/vnd.openxmlformats-officedocument.presentationml.notesSlide+xml"/>
  <Override PartName="/ppt/tags/tag326.xml" ContentType="application/vnd.openxmlformats-officedocument.presentationml.tags+xml"/>
  <Override PartName="/ppt/notesSlides/notesSlide1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7"/>
  </p:notesMasterIdLst>
  <p:sldIdLst>
    <p:sldId id="257" r:id="rId2"/>
    <p:sldId id="256" r:id="rId3"/>
    <p:sldId id="382" r:id="rId4"/>
    <p:sldId id="258" r:id="rId5"/>
    <p:sldId id="259" r:id="rId6"/>
    <p:sldId id="260" r:id="rId7"/>
    <p:sldId id="261" r:id="rId8"/>
    <p:sldId id="262" r:id="rId9"/>
    <p:sldId id="263" r:id="rId10"/>
    <p:sldId id="361" r:id="rId11"/>
    <p:sldId id="264" r:id="rId12"/>
    <p:sldId id="265" r:id="rId13"/>
    <p:sldId id="266" r:id="rId14"/>
    <p:sldId id="267" r:id="rId15"/>
    <p:sldId id="268" r:id="rId16"/>
    <p:sldId id="389" r:id="rId17"/>
    <p:sldId id="390" r:id="rId18"/>
    <p:sldId id="391" r:id="rId19"/>
    <p:sldId id="392" r:id="rId20"/>
    <p:sldId id="269" r:id="rId21"/>
    <p:sldId id="394" r:id="rId22"/>
    <p:sldId id="393" r:id="rId23"/>
    <p:sldId id="270" r:id="rId24"/>
    <p:sldId id="397" r:id="rId25"/>
    <p:sldId id="398" r:id="rId26"/>
    <p:sldId id="399" r:id="rId27"/>
    <p:sldId id="272" r:id="rId28"/>
    <p:sldId id="273" r:id="rId29"/>
    <p:sldId id="377" r:id="rId30"/>
    <p:sldId id="378" r:id="rId31"/>
    <p:sldId id="274" r:id="rId32"/>
    <p:sldId id="400" r:id="rId33"/>
    <p:sldId id="376" r:id="rId34"/>
    <p:sldId id="379" r:id="rId35"/>
    <p:sldId id="380" r:id="rId36"/>
    <p:sldId id="381" r:id="rId37"/>
    <p:sldId id="401" r:id="rId38"/>
    <p:sldId id="276" r:id="rId39"/>
    <p:sldId id="384" r:id="rId40"/>
    <p:sldId id="277" r:id="rId41"/>
    <p:sldId id="279" r:id="rId42"/>
    <p:sldId id="363" r:id="rId43"/>
    <p:sldId id="280" r:id="rId44"/>
    <p:sldId id="281" r:id="rId45"/>
    <p:sldId id="402" r:id="rId46"/>
    <p:sldId id="283" r:id="rId47"/>
    <p:sldId id="403" r:id="rId48"/>
    <p:sldId id="284" r:id="rId49"/>
    <p:sldId id="404" r:id="rId50"/>
    <p:sldId id="405" r:id="rId51"/>
    <p:sldId id="285" r:id="rId52"/>
    <p:sldId id="286" r:id="rId53"/>
    <p:sldId id="287" r:id="rId54"/>
    <p:sldId id="362" r:id="rId55"/>
    <p:sldId id="288" r:id="rId56"/>
    <p:sldId id="289" r:id="rId57"/>
    <p:sldId id="383" r:id="rId58"/>
    <p:sldId id="290" r:id="rId59"/>
    <p:sldId id="291" r:id="rId60"/>
    <p:sldId id="293" r:id="rId61"/>
    <p:sldId id="365" r:id="rId62"/>
    <p:sldId id="406" r:id="rId63"/>
    <p:sldId id="407" r:id="rId64"/>
    <p:sldId id="408" r:id="rId65"/>
    <p:sldId id="294" r:id="rId66"/>
    <p:sldId id="295" r:id="rId67"/>
    <p:sldId id="297" r:id="rId68"/>
    <p:sldId id="410" r:id="rId69"/>
    <p:sldId id="409" r:id="rId70"/>
    <p:sldId id="411" r:id="rId71"/>
    <p:sldId id="412" r:id="rId72"/>
    <p:sldId id="413" r:id="rId73"/>
    <p:sldId id="299" r:id="rId74"/>
    <p:sldId id="386" r:id="rId75"/>
    <p:sldId id="301" r:id="rId76"/>
    <p:sldId id="369" r:id="rId77"/>
    <p:sldId id="388" r:id="rId78"/>
    <p:sldId id="387" r:id="rId79"/>
    <p:sldId id="302" r:id="rId80"/>
    <p:sldId id="303" r:id="rId81"/>
    <p:sldId id="304" r:id="rId82"/>
    <p:sldId id="305" r:id="rId83"/>
    <p:sldId id="306" r:id="rId84"/>
    <p:sldId id="307" r:id="rId85"/>
    <p:sldId id="415" r:id="rId86"/>
    <p:sldId id="308" r:id="rId87"/>
    <p:sldId id="310" r:id="rId88"/>
    <p:sldId id="355" r:id="rId89"/>
    <p:sldId id="312" r:id="rId90"/>
    <p:sldId id="356" r:id="rId91"/>
    <p:sldId id="314" r:id="rId92"/>
    <p:sldId id="357" r:id="rId93"/>
    <p:sldId id="358" r:id="rId94"/>
    <p:sldId id="316" r:id="rId95"/>
    <p:sldId id="414" r:id="rId96"/>
    <p:sldId id="317" r:id="rId97"/>
    <p:sldId id="318" r:id="rId98"/>
    <p:sldId id="319" r:id="rId99"/>
    <p:sldId id="320" r:id="rId100"/>
    <p:sldId id="321" r:id="rId101"/>
    <p:sldId id="323" r:id="rId102"/>
    <p:sldId id="370" r:id="rId103"/>
    <p:sldId id="324" r:id="rId104"/>
    <p:sldId id="325" r:id="rId105"/>
    <p:sldId id="326" r:id="rId106"/>
    <p:sldId id="372" r:id="rId107"/>
    <p:sldId id="327" r:id="rId108"/>
    <p:sldId id="328" r:id="rId109"/>
    <p:sldId id="329" r:id="rId110"/>
    <p:sldId id="330" r:id="rId111"/>
    <p:sldId id="331" r:id="rId112"/>
    <p:sldId id="332" r:id="rId113"/>
    <p:sldId id="333" r:id="rId114"/>
    <p:sldId id="334" r:id="rId115"/>
    <p:sldId id="335" r:id="rId116"/>
    <p:sldId id="336" r:id="rId117"/>
    <p:sldId id="359" r:id="rId118"/>
    <p:sldId id="360" r:id="rId119"/>
    <p:sldId id="371" r:id="rId120"/>
    <p:sldId id="340" r:id="rId121"/>
    <p:sldId id="341" r:id="rId122"/>
    <p:sldId id="342" r:id="rId123"/>
    <p:sldId id="343" r:id="rId124"/>
    <p:sldId id="416" r:id="rId125"/>
    <p:sldId id="345" r:id="rId126"/>
    <p:sldId id="346" r:id="rId127"/>
    <p:sldId id="347" r:id="rId128"/>
    <p:sldId id="348" r:id="rId129"/>
    <p:sldId id="349" r:id="rId130"/>
    <p:sldId id="350" r:id="rId131"/>
    <p:sldId id="351" r:id="rId132"/>
    <p:sldId id="352" r:id="rId133"/>
    <p:sldId id="417" r:id="rId134"/>
    <p:sldId id="354" r:id="rId135"/>
    <p:sldId id="418" r:id="rId1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6561" autoAdjust="0"/>
    <p:restoredTop sz="90782" autoAdjust="0"/>
  </p:normalViewPr>
  <p:slideViewPr>
    <p:cSldViewPr>
      <p:cViewPr>
        <p:scale>
          <a:sx n="50" d="100"/>
          <a:sy n="50" d="100"/>
        </p:scale>
        <p:origin x="-1389" y="-2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4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8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image" Target="../media/image72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20.wmf"/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CBF49D-D58F-40B2-8D65-6660682D97F2}" type="slidenum">
              <a:rPr lang="en-US" sz="1200">
                <a:latin typeface="Times New Roman" pitchFamily="18" charset="0"/>
              </a:rPr>
              <a:pPr eaLnBrk="1" hangingPunct="1"/>
              <a:t>11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813E2BE-5D51-45C5-A5EF-A78FC474626B}" type="slidenum">
              <a:rPr lang="en-US" sz="1200">
                <a:latin typeface="Times New Roman" pitchFamily="18" charset="0"/>
              </a:rPr>
              <a:pPr eaLnBrk="1" hangingPunct="1"/>
              <a:t>101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813E2BE-5D51-45C5-A5EF-A78FC474626B}" type="slidenum">
              <a:rPr lang="en-US" sz="1200">
                <a:latin typeface="Times New Roman" pitchFamily="18" charset="0"/>
              </a:rPr>
              <a:pPr eaLnBrk="1" hangingPunct="1"/>
              <a:t>102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0EC7D34-458C-4EBB-871D-041F048DB2F0}" type="slidenum">
              <a:rPr lang="en-US" sz="1200">
                <a:latin typeface="Times New Roman" pitchFamily="18" charset="0"/>
              </a:rPr>
              <a:pPr eaLnBrk="1" hangingPunct="1"/>
              <a:t>103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29BD32D-C3B9-4824-9A86-0317BA4011AA}" type="slidenum">
              <a:rPr lang="en-US" sz="1200">
                <a:latin typeface="Times New Roman" pitchFamily="18" charset="0"/>
              </a:rPr>
              <a:pPr eaLnBrk="1" hangingPunct="1"/>
              <a:t>104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C935BDC-FA2B-414F-B3D2-A6D8B7AC8E54}" type="slidenum">
              <a:rPr lang="en-US" sz="1200">
                <a:latin typeface="Times New Roman" pitchFamily="18" charset="0"/>
              </a:rPr>
              <a:pPr eaLnBrk="1" hangingPunct="1"/>
              <a:t>105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C935BDC-FA2B-414F-B3D2-A6D8B7AC8E54}" type="slidenum">
              <a:rPr lang="en-US" sz="1200">
                <a:latin typeface="Times New Roman" pitchFamily="18" charset="0"/>
              </a:rPr>
              <a:pPr eaLnBrk="1" hangingPunct="1"/>
              <a:t>106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4D6D8F9-6D6D-4E15-96F3-4707350B2089}" type="slidenum">
              <a:rPr lang="en-US" sz="1200">
                <a:latin typeface="Times New Roman" pitchFamily="18" charset="0"/>
              </a:rPr>
              <a:pPr eaLnBrk="1" hangingPunct="1"/>
              <a:t>107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0E068FC-6F3C-48FC-BE47-1E7015EE6C30}" type="slidenum">
              <a:rPr lang="en-US" sz="1200">
                <a:latin typeface="Times New Roman" pitchFamily="18" charset="0"/>
              </a:rPr>
              <a:pPr eaLnBrk="1" hangingPunct="1"/>
              <a:t>108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75256CB-B654-4454-8520-E1C278F4F4FF}" type="slidenum">
              <a:rPr lang="en-US" sz="1200">
                <a:latin typeface="Times New Roman" pitchFamily="18" charset="0"/>
              </a:rPr>
              <a:pPr eaLnBrk="1" hangingPunct="1"/>
              <a:t>109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5D868C7-EB3D-4BD8-BE98-DE15BBB3312C}" type="slidenum">
              <a:rPr lang="en-US" sz="1200">
                <a:latin typeface="Times New Roman" pitchFamily="18" charset="0"/>
              </a:rPr>
              <a:pPr eaLnBrk="1" hangingPunct="1"/>
              <a:t>110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26A480A-1991-415C-9DC8-0C9A82E0FC6B}" type="slidenum">
              <a:rPr lang="en-US" sz="1200">
                <a:latin typeface="Times New Roman" pitchFamily="18" charset="0"/>
              </a:rPr>
              <a:pPr eaLnBrk="1" hangingPunct="1"/>
              <a:t>12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F1576B7-6CAC-4A2C-8184-345092644C2F}" type="slidenum">
              <a:rPr lang="en-US" sz="1200">
                <a:latin typeface="Times New Roman" pitchFamily="18" charset="0"/>
              </a:rPr>
              <a:pPr eaLnBrk="1" hangingPunct="1"/>
              <a:t>111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575018A-654D-4038-8D2C-194BC930AB34}" type="slidenum">
              <a:rPr lang="en-US" sz="1200">
                <a:latin typeface="Times New Roman" pitchFamily="18" charset="0"/>
              </a:rPr>
              <a:pPr eaLnBrk="1" hangingPunct="1"/>
              <a:t>112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F8F795-E1DC-4906-9F9A-27660F8590ED}" type="slidenum">
              <a:rPr lang="en-US" sz="1200">
                <a:latin typeface="Times New Roman" pitchFamily="18" charset="0"/>
              </a:rPr>
              <a:pPr eaLnBrk="1" hangingPunct="1"/>
              <a:t>113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B686970-16F1-4FDB-8660-55AAC5791302}" type="slidenum">
              <a:rPr lang="en-US" sz="1200">
                <a:latin typeface="Times New Roman" pitchFamily="18" charset="0"/>
              </a:rPr>
              <a:pPr eaLnBrk="1" hangingPunct="1"/>
              <a:t>114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872AEE-AEC8-460B-BDA8-68C02E8C5CA7}" type="slidenum">
              <a:rPr lang="en-US" sz="1200">
                <a:latin typeface="Times New Roman" pitchFamily="18" charset="0"/>
              </a:rPr>
              <a:pPr eaLnBrk="1" hangingPunct="1"/>
              <a:t>115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C65B18B-0E44-461A-9811-85C7AD414D3E}" type="slidenum">
              <a:rPr lang="en-US" sz="1200">
                <a:latin typeface="Times New Roman" pitchFamily="18" charset="0"/>
              </a:rPr>
              <a:pPr eaLnBrk="1" hangingPunct="1"/>
              <a:t>116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C65B18B-0E44-461A-9811-85C7AD414D3E}" type="slidenum">
              <a:rPr lang="en-US" sz="1200">
                <a:latin typeface="Times New Roman" pitchFamily="18" charset="0"/>
              </a:rPr>
              <a:pPr eaLnBrk="1" hangingPunct="1"/>
              <a:t>117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3FFD030-A0B1-446E-B499-F35380CC3C38}" type="slidenum">
              <a:rPr lang="en-US" sz="1200">
                <a:latin typeface="Times New Roman" pitchFamily="18" charset="0"/>
              </a:rPr>
              <a:pPr eaLnBrk="1" hangingPunct="1"/>
              <a:t>118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3FFD030-A0B1-446E-B499-F35380CC3C38}" type="slidenum">
              <a:rPr lang="en-US" sz="1200">
                <a:latin typeface="Times New Roman" pitchFamily="18" charset="0"/>
              </a:rPr>
              <a:pPr eaLnBrk="1" hangingPunct="1"/>
              <a:t>119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354E480-4E67-474A-BF3E-D012FFEEF7B8}" type="slidenum">
              <a:rPr lang="en-US" sz="1200">
                <a:latin typeface="Times New Roman" pitchFamily="18" charset="0"/>
              </a:rPr>
              <a:pPr eaLnBrk="1" hangingPunct="1"/>
              <a:t>120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C17A317-E611-48B8-864E-A7147738E169}" type="slidenum">
              <a:rPr lang="en-US" sz="1200">
                <a:latin typeface="Times New Roman" pitchFamily="18" charset="0"/>
              </a:rPr>
              <a:pPr eaLnBrk="1" hangingPunct="1"/>
              <a:t>13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6677964-04FD-4536-A280-4606861E6E71}" type="slidenum">
              <a:rPr lang="en-US" sz="1200">
                <a:latin typeface="Times New Roman" pitchFamily="18" charset="0"/>
              </a:rPr>
              <a:pPr eaLnBrk="1" hangingPunct="1"/>
              <a:t>121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1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1F2023E-AC73-4F97-B898-9F5D904D8792}" type="slidenum">
              <a:rPr lang="en-US" sz="1200">
                <a:latin typeface="Times New Roman" pitchFamily="18" charset="0"/>
              </a:rPr>
              <a:pPr eaLnBrk="1" hangingPunct="1"/>
              <a:t>122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AA17657-2CC2-4D50-8495-CA7B1096B098}" type="slidenum">
              <a:rPr lang="en-US" sz="1200">
                <a:latin typeface="Times New Roman" pitchFamily="18" charset="0"/>
              </a:rPr>
              <a:pPr eaLnBrk="1" hangingPunct="1"/>
              <a:t>123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4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F7A05FF-4A23-492C-8145-7162E0DE3366}" type="slidenum">
              <a:rPr lang="en-US" sz="1200">
                <a:latin typeface="Times New Roman" pitchFamily="18" charset="0"/>
              </a:rPr>
              <a:pPr eaLnBrk="1" hangingPunct="1"/>
              <a:t>124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17AC6A7-5EB7-4146-84C7-7625646C11FA}" type="slidenum">
              <a:rPr lang="en-US" sz="1200">
                <a:latin typeface="Times New Roman" pitchFamily="18" charset="0"/>
              </a:rPr>
              <a:pPr eaLnBrk="1" hangingPunct="1"/>
              <a:t>125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0657857-3019-42C1-B33D-92B87CE6D8AF}" type="slidenum">
              <a:rPr lang="en-US" sz="1200">
                <a:latin typeface="Times New Roman" pitchFamily="18" charset="0"/>
              </a:rPr>
              <a:pPr eaLnBrk="1" hangingPunct="1"/>
              <a:t>126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46863BD-4217-46FA-BED9-A0DDE58F6A77}" type="slidenum">
              <a:rPr lang="en-US" sz="1200">
                <a:latin typeface="Times New Roman" pitchFamily="18" charset="0"/>
              </a:rPr>
              <a:pPr eaLnBrk="1" hangingPunct="1"/>
              <a:t>127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FC8FFBA-F205-41E2-9B9F-64A28369384A}" type="slidenum">
              <a:rPr lang="en-US" sz="1200">
                <a:latin typeface="Times New Roman" pitchFamily="18" charset="0"/>
              </a:rPr>
              <a:pPr eaLnBrk="1" hangingPunct="1"/>
              <a:t>128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02FE142-970F-46F7-998C-E2B1FA9AB1CF}" type="slidenum">
              <a:rPr lang="en-US" sz="1200">
                <a:latin typeface="Times New Roman" pitchFamily="18" charset="0"/>
              </a:rPr>
              <a:pPr eaLnBrk="1" hangingPunct="1"/>
              <a:t>129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01CA65E-DE54-490A-BEF6-3A928E6212C8}" type="slidenum">
              <a:rPr lang="en-US" sz="1200">
                <a:latin typeface="Times New Roman" pitchFamily="18" charset="0"/>
              </a:rPr>
              <a:pPr eaLnBrk="1" hangingPunct="1"/>
              <a:t>130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077FF55-6D47-485E-A169-7AA98629BC0F}" type="slidenum">
              <a:rPr lang="en-US" sz="1200">
                <a:latin typeface="Times New Roman" pitchFamily="18" charset="0"/>
              </a:rPr>
              <a:pPr eaLnBrk="1" hangingPunct="1"/>
              <a:t>14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DAFFB50-450D-46D2-A078-F9C1C15BEEBF}" type="slidenum">
              <a:rPr lang="en-US" sz="1200">
                <a:latin typeface="Times New Roman" pitchFamily="18" charset="0"/>
              </a:rPr>
              <a:pPr eaLnBrk="1" hangingPunct="1"/>
              <a:t>131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793B22B-66AB-4904-AA7E-6596F69FC24E}" type="slidenum">
              <a:rPr lang="en-US" sz="1200">
                <a:latin typeface="Times New Roman" pitchFamily="18" charset="0"/>
              </a:rPr>
              <a:pPr eaLnBrk="1" hangingPunct="1"/>
              <a:t>132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793B22B-66AB-4904-AA7E-6596F69FC24E}" type="slidenum">
              <a:rPr lang="en-US" sz="1200">
                <a:latin typeface="Times New Roman" pitchFamily="18" charset="0"/>
              </a:rPr>
              <a:pPr eaLnBrk="1" hangingPunct="1"/>
              <a:t>133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316B91-6EC7-44FA-904A-DEB4C956EB6A}" type="slidenum">
              <a:rPr lang="en-US" sz="1200">
                <a:latin typeface="Times New Roman" pitchFamily="18" charset="0"/>
              </a:rPr>
              <a:pPr eaLnBrk="1" hangingPunct="1"/>
              <a:t>134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316B91-6EC7-44FA-904A-DEB4C956EB6A}" type="slidenum">
              <a:rPr lang="en-US" sz="1200">
                <a:latin typeface="Times New Roman" pitchFamily="18" charset="0"/>
              </a:rPr>
              <a:pPr eaLnBrk="1" hangingPunct="1"/>
              <a:t>135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7079C1-9890-4ABE-84A9-0DF2CD4C7F8A}" type="slidenum">
              <a:rPr lang="en-US" sz="1200">
                <a:latin typeface="Times New Roman" pitchFamily="18" charset="0"/>
              </a:rPr>
              <a:pPr eaLnBrk="1" hangingPunct="1"/>
              <a:t>15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7079C1-9890-4ABE-84A9-0DF2CD4C7F8A}" type="slidenum">
              <a:rPr lang="en-US" sz="1200">
                <a:latin typeface="Times New Roman" pitchFamily="18" charset="0"/>
              </a:rPr>
              <a:pPr eaLnBrk="1" hangingPunct="1"/>
              <a:t>16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7079C1-9890-4ABE-84A9-0DF2CD4C7F8A}" type="slidenum">
              <a:rPr lang="en-US" sz="1200">
                <a:latin typeface="Times New Roman" pitchFamily="18" charset="0"/>
              </a:rPr>
              <a:pPr eaLnBrk="1" hangingPunct="1"/>
              <a:t>17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7079C1-9890-4ABE-84A9-0DF2CD4C7F8A}" type="slidenum">
              <a:rPr lang="en-US" sz="1200">
                <a:latin typeface="Times New Roman" pitchFamily="18" charset="0"/>
              </a:rPr>
              <a:pPr eaLnBrk="1" hangingPunct="1"/>
              <a:t>18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7079C1-9890-4ABE-84A9-0DF2CD4C7F8A}" type="slidenum">
              <a:rPr lang="en-US" sz="1200">
                <a:latin typeface="Times New Roman" pitchFamily="18" charset="0"/>
              </a:rPr>
              <a:pPr eaLnBrk="1" hangingPunct="1"/>
              <a:t>19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0A1951D-89A3-4897-955C-54C22CCA78F1}" type="slidenum">
              <a:rPr lang="en-US" sz="1200">
                <a:latin typeface="Times New Roman" pitchFamily="18" charset="0"/>
              </a:rPr>
              <a:pPr eaLnBrk="1" hangingPunct="1"/>
              <a:t>20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0A1951D-89A3-4897-955C-54C22CCA78F1}" type="slidenum">
              <a:rPr lang="en-US" sz="1200">
                <a:latin typeface="Times New Roman" pitchFamily="18" charset="0"/>
              </a:rPr>
              <a:pPr eaLnBrk="1" hangingPunct="1"/>
              <a:t>21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0A1951D-89A3-4897-955C-54C22CCA78F1}" type="slidenum">
              <a:rPr lang="en-US" sz="1200">
                <a:latin typeface="Times New Roman" pitchFamily="18" charset="0"/>
              </a:rPr>
              <a:pPr eaLnBrk="1" hangingPunct="1"/>
              <a:t>22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23337F-334D-45B3-AFF3-8ECF7A0F1D33}" type="slidenum">
              <a:rPr lang="en-US" sz="1200">
                <a:latin typeface="Times New Roman" pitchFamily="18" charset="0"/>
              </a:rPr>
              <a:pPr eaLnBrk="1" hangingPunct="1"/>
              <a:t>23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23337F-334D-45B3-AFF3-8ECF7A0F1D33}" type="slidenum">
              <a:rPr lang="en-US" sz="1200">
                <a:latin typeface="Times New Roman" pitchFamily="18" charset="0"/>
              </a:rPr>
              <a:pPr eaLnBrk="1" hangingPunct="1"/>
              <a:t>24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23337F-334D-45B3-AFF3-8ECF7A0F1D33}" type="slidenum">
              <a:rPr lang="en-US" sz="1200">
                <a:latin typeface="Times New Roman" pitchFamily="18" charset="0"/>
              </a:rPr>
              <a:pPr eaLnBrk="1" hangingPunct="1"/>
              <a:t>25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23337F-334D-45B3-AFF3-8ECF7A0F1D33}" type="slidenum">
              <a:rPr lang="en-US" sz="1200">
                <a:latin typeface="Times New Roman" pitchFamily="18" charset="0"/>
              </a:rPr>
              <a:pPr eaLnBrk="1" hangingPunct="1"/>
              <a:t>26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3F066DD-DC1F-43F8-B977-CEAAB4875E10}" type="slidenum">
              <a:rPr lang="en-US" sz="1200">
                <a:latin typeface="Times New Roman" pitchFamily="18" charset="0"/>
              </a:rPr>
              <a:pPr eaLnBrk="1" hangingPunct="1"/>
              <a:t>27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08F31FC-A4B5-4841-A68E-31207F3929AD}" type="slidenum">
              <a:rPr lang="en-US" sz="1200">
                <a:latin typeface="Times New Roman" pitchFamily="18" charset="0"/>
              </a:rPr>
              <a:pPr eaLnBrk="1" hangingPunct="1"/>
              <a:t>28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477A3AC-D42F-4D0B-9EF9-E4E1B354D284}" type="slidenum">
              <a:rPr lang="en-US" sz="1200">
                <a:latin typeface="Times New Roman" pitchFamily="18" charset="0"/>
              </a:rPr>
              <a:pPr eaLnBrk="1" hangingPunct="1"/>
              <a:t>29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EBD8F3F-F50B-4D2D-9088-20983DC5CDB3}" type="slidenum">
              <a:rPr lang="en-US" sz="1200">
                <a:latin typeface="Times New Roman" pitchFamily="18" charset="0"/>
              </a:rPr>
              <a:pPr eaLnBrk="1" hangingPunct="1"/>
              <a:t>30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B557E0-04ED-4DD6-BE7E-549CE9FF4F43}" type="slidenum">
              <a:rPr lang="en-US" sz="1200">
                <a:latin typeface="Times New Roman" pitchFamily="18" charset="0"/>
              </a:rPr>
              <a:pPr eaLnBrk="1" hangingPunct="1"/>
              <a:t>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477A3AC-D42F-4D0B-9EF9-E4E1B354D284}" type="slidenum">
              <a:rPr lang="en-US" sz="1200">
                <a:latin typeface="Times New Roman" pitchFamily="18" charset="0"/>
              </a:rPr>
              <a:pPr eaLnBrk="1" hangingPunct="1"/>
              <a:t>31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477A3AC-D42F-4D0B-9EF9-E4E1B354D284}" type="slidenum">
              <a:rPr lang="en-US" sz="1200">
                <a:latin typeface="Times New Roman" pitchFamily="18" charset="0"/>
              </a:rPr>
              <a:pPr eaLnBrk="1" hangingPunct="1"/>
              <a:t>32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477A3AC-D42F-4D0B-9EF9-E4E1B354D284}" type="slidenum">
              <a:rPr lang="en-US" sz="1200">
                <a:latin typeface="Times New Roman" pitchFamily="18" charset="0"/>
              </a:rPr>
              <a:pPr eaLnBrk="1" hangingPunct="1"/>
              <a:t>33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477A3AC-D42F-4D0B-9EF9-E4E1B354D284}" type="slidenum">
              <a:rPr lang="en-US" sz="1200">
                <a:latin typeface="Times New Roman" pitchFamily="18" charset="0"/>
              </a:rPr>
              <a:pPr eaLnBrk="1" hangingPunct="1"/>
              <a:t>34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477A3AC-D42F-4D0B-9EF9-E4E1B354D284}" type="slidenum">
              <a:rPr lang="en-US" sz="1200">
                <a:latin typeface="Times New Roman" pitchFamily="18" charset="0"/>
              </a:rPr>
              <a:pPr eaLnBrk="1" hangingPunct="1"/>
              <a:t>35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477A3AC-D42F-4D0B-9EF9-E4E1B354D284}" type="slidenum">
              <a:rPr lang="en-US" sz="1200">
                <a:latin typeface="Times New Roman" pitchFamily="18" charset="0"/>
              </a:rPr>
              <a:pPr eaLnBrk="1" hangingPunct="1"/>
              <a:t>36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477A3AC-D42F-4D0B-9EF9-E4E1B354D284}" type="slidenum">
              <a:rPr lang="en-US" sz="1200">
                <a:latin typeface="Times New Roman" pitchFamily="18" charset="0"/>
              </a:rPr>
              <a:pPr eaLnBrk="1" hangingPunct="1"/>
              <a:t>37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A30C677-1DE6-4DC4-8C19-8E725DEB7533}" type="slidenum">
              <a:rPr lang="en-US" sz="1200">
                <a:latin typeface="Times New Roman" pitchFamily="18" charset="0"/>
              </a:rPr>
              <a:pPr eaLnBrk="1" hangingPunct="1"/>
              <a:t>38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A30C677-1DE6-4DC4-8C19-8E725DEB7533}" type="slidenum">
              <a:rPr lang="en-US" sz="1200">
                <a:latin typeface="Times New Roman" pitchFamily="18" charset="0"/>
              </a:rPr>
              <a:pPr eaLnBrk="1" hangingPunct="1"/>
              <a:t>39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A30C677-1DE6-4DC4-8C19-8E725DEB7533}" type="slidenum">
              <a:rPr lang="en-US" sz="1200">
                <a:latin typeface="Times New Roman" pitchFamily="18" charset="0"/>
              </a:rPr>
              <a:pPr eaLnBrk="1" hangingPunct="1"/>
              <a:t>40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3B0B37-60B7-4955-9467-637411B21646}" type="slidenum">
              <a:rPr lang="en-US" sz="1200">
                <a:latin typeface="Times New Roman" pitchFamily="18" charset="0"/>
              </a:rPr>
              <a:pPr eaLnBrk="1" hangingPunct="1"/>
              <a:t>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FF139FA-840F-4B42-8A3A-EA6EEE9A30BF}" type="slidenum">
              <a:rPr lang="en-US" sz="1200">
                <a:latin typeface="Times New Roman" pitchFamily="18" charset="0"/>
              </a:rPr>
              <a:pPr eaLnBrk="1" hangingPunct="1"/>
              <a:t>41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FF139FA-840F-4B42-8A3A-EA6EEE9A30BF}" type="slidenum">
              <a:rPr lang="en-US" sz="1200">
                <a:latin typeface="Times New Roman" pitchFamily="18" charset="0"/>
              </a:rPr>
              <a:pPr eaLnBrk="1" hangingPunct="1"/>
              <a:t>42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A6ED039-A1F1-44BE-8E16-1A39D5826A03}" type="slidenum">
              <a:rPr lang="en-US" sz="1200">
                <a:latin typeface="Times New Roman" pitchFamily="18" charset="0"/>
              </a:rPr>
              <a:pPr eaLnBrk="1" hangingPunct="1"/>
              <a:t>43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ADDCA2D-6F88-4005-BB8D-7858EFEF04F4}" type="slidenum">
              <a:rPr lang="en-US" sz="1200">
                <a:latin typeface="Times New Roman" pitchFamily="18" charset="0"/>
              </a:rPr>
              <a:pPr eaLnBrk="1" hangingPunct="1"/>
              <a:t>44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ADDCA2D-6F88-4005-BB8D-7858EFEF04F4}" type="slidenum">
              <a:rPr lang="en-US" sz="1200">
                <a:latin typeface="Times New Roman" pitchFamily="18" charset="0"/>
              </a:rPr>
              <a:pPr eaLnBrk="1" hangingPunct="1"/>
              <a:t>45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A5088C4-3084-40AD-9F6F-70700F29887E}" type="slidenum">
              <a:rPr lang="en-US" sz="1200">
                <a:latin typeface="Times New Roman" pitchFamily="18" charset="0"/>
              </a:rPr>
              <a:pPr eaLnBrk="1" hangingPunct="1"/>
              <a:t>46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A5088C4-3084-40AD-9F6F-70700F29887E}" type="slidenum">
              <a:rPr lang="en-US" sz="1200">
                <a:latin typeface="Times New Roman" pitchFamily="18" charset="0"/>
              </a:rPr>
              <a:pPr eaLnBrk="1" hangingPunct="1"/>
              <a:t>47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38063-1D29-4B05-9212-3D783BAEE8ED}" type="slidenum">
              <a:rPr lang="en-US" sz="1200">
                <a:latin typeface="Times New Roman" pitchFamily="18" charset="0"/>
              </a:rPr>
              <a:pPr eaLnBrk="1" hangingPunct="1"/>
              <a:t>48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38063-1D29-4B05-9212-3D783BAEE8ED}" type="slidenum">
              <a:rPr lang="en-US" sz="1200">
                <a:latin typeface="Times New Roman" pitchFamily="18" charset="0"/>
              </a:rPr>
              <a:pPr eaLnBrk="1" hangingPunct="1"/>
              <a:t>49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38063-1D29-4B05-9212-3D783BAEE8ED}" type="slidenum">
              <a:rPr lang="en-US" sz="1200">
                <a:latin typeface="Times New Roman" pitchFamily="18" charset="0"/>
              </a:rPr>
              <a:pPr eaLnBrk="1" hangingPunct="1"/>
              <a:t>50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6A05548-152E-4744-A3EA-B22B905FD732}" type="slidenum">
              <a:rPr lang="en-US" sz="1200">
                <a:latin typeface="Times New Roman" pitchFamily="18" charset="0"/>
              </a:rPr>
              <a:pPr eaLnBrk="1" hangingPunct="1"/>
              <a:t>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9E2413E-CE32-427A-B889-E498A01EF2FC}" type="slidenum">
              <a:rPr lang="en-US" sz="1200">
                <a:latin typeface="Times New Roman" pitchFamily="18" charset="0"/>
              </a:rPr>
              <a:pPr eaLnBrk="1" hangingPunct="1"/>
              <a:t>51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8447544-2DD3-4828-8D05-3DC499B78283}" type="slidenum">
              <a:rPr lang="en-US" sz="1200">
                <a:latin typeface="Times New Roman" pitchFamily="18" charset="0"/>
              </a:rPr>
              <a:pPr eaLnBrk="1" hangingPunct="1"/>
              <a:t>52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0AA32E3-F1F4-48E7-9A2C-16548E9979D3}" type="slidenum">
              <a:rPr lang="en-US" sz="1200">
                <a:latin typeface="Times New Roman" pitchFamily="18" charset="0"/>
              </a:rPr>
              <a:pPr eaLnBrk="1" hangingPunct="1"/>
              <a:t>53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0AA32E3-F1F4-48E7-9A2C-16548E9979D3}" type="slidenum">
              <a:rPr lang="en-US" sz="1200">
                <a:latin typeface="Times New Roman" pitchFamily="18" charset="0"/>
              </a:rPr>
              <a:pPr eaLnBrk="1" hangingPunct="1"/>
              <a:t>54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65FBCD7-9B6B-4676-B12D-E62F59A95930}" type="slidenum">
              <a:rPr lang="en-US" sz="1200">
                <a:latin typeface="Times New Roman" pitchFamily="18" charset="0"/>
              </a:rPr>
              <a:pPr eaLnBrk="1" hangingPunct="1"/>
              <a:t>55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E1435A7-99F8-4630-901C-D04F7ADA3649}" type="slidenum">
              <a:rPr lang="en-US" sz="1200">
                <a:latin typeface="Times New Roman" pitchFamily="18" charset="0"/>
              </a:rPr>
              <a:pPr eaLnBrk="1" hangingPunct="1"/>
              <a:t>56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E1435A7-99F8-4630-901C-D04F7ADA3649}" type="slidenum">
              <a:rPr lang="en-US" sz="1200">
                <a:latin typeface="Times New Roman" pitchFamily="18" charset="0"/>
              </a:rPr>
              <a:pPr eaLnBrk="1" hangingPunct="1"/>
              <a:t>57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5035135-D519-44EB-8BBC-75CDFE0DE662}" type="slidenum">
              <a:rPr lang="en-US" sz="1200">
                <a:latin typeface="Times New Roman" pitchFamily="18" charset="0"/>
              </a:rPr>
              <a:pPr eaLnBrk="1" hangingPunct="1"/>
              <a:t>58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339334B-667E-4594-8258-137D32A046CA}" type="slidenum">
              <a:rPr lang="en-US" sz="1200">
                <a:latin typeface="Times New Roman" pitchFamily="18" charset="0"/>
              </a:rPr>
              <a:pPr eaLnBrk="1" hangingPunct="1"/>
              <a:t>59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0635FA3-67BB-4B04-A76B-39A6E620BF9C}" type="slidenum">
              <a:rPr lang="en-US" sz="1200">
                <a:latin typeface="Times New Roman" pitchFamily="18" charset="0"/>
              </a:rPr>
              <a:pPr eaLnBrk="1" hangingPunct="1"/>
              <a:t>60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409BFF7-25AE-4F28-9571-4D1575142BE4}" type="slidenum">
              <a:rPr lang="en-US" sz="1200">
                <a:latin typeface="Times New Roman" pitchFamily="18" charset="0"/>
              </a:rPr>
              <a:pPr eaLnBrk="1" hangingPunct="1"/>
              <a:t>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0635FA3-67BB-4B04-A76B-39A6E620BF9C}" type="slidenum">
              <a:rPr lang="en-US" sz="1200">
                <a:latin typeface="Times New Roman" pitchFamily="18" charset="0"/>
              </a:rPr>
              <a:pPr eaLnBrk="1" hangingPunct="1"/>
              <a:t>61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0635FA3-67BB-4B04-A76B-39A6E620BF9C}" type="slidenum">
              <a:rPr lang="en-US" sz="1200">
                <a:latin typeface="Times New Roman" pitchFamily="18" charset="0"/>
              </a:rPr>
              <a:pPr eaLnBrk="1" hangingPunct="1"/>
              <a:t>62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A30C677-1DE6-4DC4-8C19-8E725DEB7533}" type="slidenum">
              <a:rPr lang="en-US" sz="1200">
                <a:latin typeface="Times New Roman" pitchFamily="18" charset="0"/>
              </a:rPr>
              <a:pPr eaLnBrk="1" hangingPunct="1"/>
              <a:t>63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A30C677-1DE6-4DC4-8C19-8E725DEB7533}" type="slidenum">
              <a:rPr lang="en-US" sz="1200">
                <a:latin typeface="Times New Roman" pitchFamily="18" charset="0"/>
              </a:rPr>
              <a:pPr eaLnBrk="1" hangingPunct="1"/>
              <a:t>64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2F91A6F-0A81-42D9-BBC6-DD8E71355CC8}" type="slidenum">
              <a:rPr lang="en-US" sz="1200">
                <a:latin typeface="Times New Roman" pitchFamily="18" charset="0"/>
              </a:rPr>
              <a:pPr eaLnBrk="1" hangingPunct="1"/>
              <a:t>65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F53544F-2C95-4111-865C-3BBF9FCAE9AF}" type="slidenum">
              <a:rPr lang="en-US" sz="1200">
                <a:latin typeface="Times New Roman" pitchFamily="18" charset="0"/>
              </a:rPr>
              <a:pPr eaLnBrk="1" hangingPunct="1"/>
              <a:t>66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44E06FF-C554-4B41-BA7D-66095FF1D435}" type="slidenum">
              <a:rPr lang="en-US" sz="1200">
                <a:latin typeface="Times New Roman" pitchFamily="18" charset="0"/>
              </a:rPr>
              <a:pPr eaLnBrk="1" hangingPunct="1"/>
              <a:t>67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44E06FF-C554-4B41-BA7D-66095FF1D435}" type="slidenum">
              <a:rPr lang="en-US" sz="1200">
                <a:latin typeface="Times New Roman" pitchFamily="18" charset="0"/>
              </a:rPr>
              <a:pPr eaLnBrk="1" hangingPunct="1"/>
              <a:t>68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44E06FF-C554-4B41-BA7D-66095FF1D435}" type="slidenum">
              <a:rPr lang="en-US" sz="1200">
                <a:latin typeface="Times New Roman" pitchFamily="18" charset="0"/>
              </a:rPr>
              <a:pPr eaLnBrk="1" hangingPunct="1"/>
              <a:t>69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44E06FF-C554-4B41-BA7D-66095FF1D435}" type="slidenum">
              <a:rPr lang="en-US" sz="1200">
                <a:latin typeface="Times New Roman" pitchFamily="18" charset="0"/>
              </a:rPr>
              <a:pPr eaLnBrk="1" hangingPunct="1"/>
              <a:t>70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B21376A-9235-459F-9EEF-E435CD3F2A62}" type="slidenum">
              <a:rPr lang="en-US" sz="1200">
                <a:latin typeface="Times New Roman" pitchFamily="18" charset="0"/>
              </a:rPr>
              <a:pPr eaLnBrk="1" hangingPunct="1"/>
              <a:t>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A30C677-1DE6-4DC4-8C19-8E725DEB7533}" type="slidenum">
              <a:rPr lang="en-US" sz="1200">
                <a:latin typeface="Times New Roman" pitchFamily="18" charset="0"/>
              </a:rPr>
              <a:pPr eaLnBrk="1" hangingPunct="1"/>
              <a:t>71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A30C677-1DE6-4DC4-8C19-8E725DEB7533}" type="slidenum">
              <a:rPr lang="en-US" sz="1200">
                <a:latin typeface="Times New Roman" pitchFamily="18" charset="0"/>
              </a:rPr>
              <a:pPr eaLnBrk="1" hangingPunct="1"/>
              <a:t>72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E3A068-D972-43A1-84DA-2F21E1A7801D}" type="slidenum">
              <a:rPr lang="en-US" sz="1200">
                <a:latin typeface="Times New Roman" pitchFamily="18" charset="0"/>
              </a:rPr>
              <a:pPr eaLnBrk="1" hangingPunct="1"/>
              <a:t>73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E3A068-D972-43A1-84DA-2F21E1A7801D}" type="slidenum">
              <a:rPr lang="en-US" sz="1200">
                <a:latin typeface="Times New Roman" pitchFamily="18" charset="0"/>
              </a:rPr>
              <a:pPr eaLnBrk="1" hangingPunct="1"/>
              <a:t>74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8393523-AE5F-4CC2-8C01-8DB325F3D588}" type="slidenum">
              <a:rPr lang="en-US" sz="1200">
                <a:latin typeface="Times New Roman" pitchFamily="18" charset="0"/>
              </a:rPr>
              <a:pPr eaLnBrk="1" hangingPunct="1"/>
              <a:t>75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8393523-AE5F-4CC2-8C01-8DB325F3D588}" type="slidenum">
              <a:rPr lang="en-US" sz="1200">
                <a:latin typeface="Times New Roman" pitchFamily="18" charset="0"/>
              </a:rPr>
              <a:pPr eaLnBrk="1" hangingPunct="1"/>
              <a:t>76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8393523-AE5F-4CC2-8C01-8DB325F3D588}" type="slidenum">
              <a:rPr lang="en-US" sz="1200">
                <a:latin typeface="Times New Roman" pitchFamily="18" charset="0"/>
              </a:rPr>
              <a:pPr eaLnBrk="1" hangingPunct="1"/>
              <a:t>77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8393523-AE5F-4CC2-8C01-8DB325F3D588}" type="slidenum">
              <a:rPr lang="en-US" sz="1200">
                <a:latin typeface="Times New Roman" pitchFamily="18" charset="0"/>
              </a:rPr>
              <a:pPr eaLnBrk="1" hangingPunct="1"/>
              <a:t>78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CDDCE0E-3B5F-4D31-9115-C75D58EBF9C3}" type="slidenum">
              <a:rPr lang="en-US" sz="1200">
                <a:latin typeface="Times New Roman" pitchFamily="18" charset="0"/>
              </a:rPr>
              <a:pPr eaLnBrk="1" hangingPunct="1"/>
              <a:t>79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78DB572-2D98-4747-8FB9-A71BF1000741}" type="slidenum">
              <a:rPr lang="en-US" sz="1200">
                <a:latin typeface="Times New Roman" pitchFamily="18" charset="0"/>
              </a:rPr>
              <a:pPr eaLnBrk="1" hangingPunct="1"/>
              <a:t>80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2239DFA-09D8-45AE-AF3C-A417B5C075BE}" type="slidenum">
              <a:rPr lang="en-US" sz="1200">
                <a:latin typeface="Times New Roman" pitchFamily="18" charset="0"/>
              </a:rPr>
              <a:pPr eaLnBrk="1" hangingPunct="1"/>
              <a:t>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8023A50-BFCC-4310-9FD0-57FA7B27842B}" type="slidenum">
              <a:rPr lang="en-US" sz="1200">
                <a:latin typeface="Times New Roman" pitchFamily="18" charset="0"/>
              </a:rPr>
              <a:pPr eaLnBrk="1" hangingPunct="1"/>
              <a:t>81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5210D49-1C52-4C6E-9816-42C6EC609C7F}" type="slidenum">
              <a:rPr lang="en-US" sz="1200">
                <a:latin typeface="Times New Roman" pitchFamily="18" charset="0"/>
              </a:rPr>
              <a:pPr eaLnBrk="1" hangingPunct="1"/>
              <a:t>82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0B6C57-ECBA-4633-8A56-B9E37246B3C4}" type="slidenum">
              <a:rPr lang="en-US" sz="1200">
                <a:latin typeface="Times New Roman" pitchFamily="18" charset="0"/>
              </a:rPr>
              <a:pPr eaLnBrk="1" hangingPunct="1"/>
              <a:t>83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E80E4FC-1DE9-40A3-B263-D26044C04868}" type="slidenum">
              <a:rPr lang="en-US" sz="1200">
                <a:latin typeface="Times New Roman" pitchFamily="18" charset="0"/>
              </a:rPr>
              <a:pPr eaLnBrk="1" hangingPunct="1"/>
              <a:t>84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0A1951D-89A3-4897-955C-54C22CCA78F1}" type="slidenum">
              <a:rPr lang="en-US" sz="1200">
                <a:latin typeface="Times New Roman" pitchFamily="18" charset="0"/>
              </a:rPr>
              <a:pPr eaLnBrk="1" hangingPunct="1"/>
              <a:t>85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1D70FC9-A22A-407D-B969-78AC1F11984F}" type="slidenum">
              <a:rPr lang="en-US" sz="1200">
                <a:latin typeface="Times New Roman" pitchFamily="18" charset="0"/>
              </a:rPr>
              <a:pPr eaLnBrk="1" hangingPunct="1"/>
              <a:t>86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844B878-D8C0-4972-9E07-115C052BC283}" type="slidenum">
              <a:rPr lang="en-US" sz="1200">
                <a:latin typeface="Times New Roman" pitchFamily="18" charset="0"/>
              </a:rPr>
              <a:pPr eaLnBrk="1" hangingPunct="1"/>
              <a:t>87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844B878-D8C0-4972-9E07-115C052BC283}" type="slidenum">
              <a:rPr lang="en-US" sz="1200">
                <a:latin typeface="Times New Roman" pitchFamily="18" charset="0"/>
              </a:rPr>
              <a:pPr eaLnBrk="1" hangingPunct="1"/>
              <a:t>88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503468C-CA1C-4B48-85A9-1B6877AA5843}" type="slidenum">
              <a:rPr lang="en-US" sz="1200">
                <a:latin typeface="Times New Roman" pitchFamily="18" charset="0"/>
              </a:rPr>
              <a:pPr eaLnBrk="1" hangingPunct="1"/>
              <a:t>89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503468C-CA1C-4B48-85A9-1B6877AA5843}" type="slidenum">
              <a:rPr lang="en-US" sz="1200">
                <a:latin typeface="Times New Roman" pitchFamily="18" charset="0"/>
              </a:rPr>
              <a:pPr eaLnBrk="1" hangingPunct="1"/>
              <a:t>90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2239DFA-09D8-45AE-AF3C-A417B5C075BE}" type="slidenum">
              <a:rPr lang="en-US" sz="1200">
                <a:latin typeface="Times New Roman" pitchFamily="18" charset="0"/>
              </a:rPr>
              <a:pPr eaLnBrk="1" hangingPunct="1"/>
              <a:t>10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F1CEF1B-20D7-451B-9708-678FAE7257D1}" type="slidenum">
              <a:rPr lang="en-US" sz="1200">
                <a:latin typeface="Times New Roman" pitchFamily="18" charset="0"/>
              </a:rPr>
              <a:pPr eaLnBrk="1" hangingPunct="1"/>
              <a:t>91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F1CEF1B-20D7-451B-9708-678FAE7257D1}" type="slidenum">
              <a:rPr lang="en-US" sz="1200">
                <a:latin typeface="Times New Roman" pitchFamily="18" charset="0"/>
              </a:rPr>
              <a:pPr eaLnBrk="1" hangingPunct="1"/>
              <a:t>92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1FD7DE5-E181-45B2-BC13-47077D38CFD4}" type="slidenum">
              <a:rPr lang="en-US" sz="1200">
                <a:latin typeface="Times New Roman" pitchFamily="18" charset="0"/>
              </a:rPr>
              <a:pPr eaLnBrk="1" hangingPunct="1"/>
              <a:t>93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1FD7DE5-E181-45B2-BC13-47077D38CFD4}" type="slidenum">
              <a:rPr lang="en-US" sz="1200">
                <a:latin typeface="Times New Roman" pitchFamily="18" charset="0"/>
              </a:rPr>
              <a:pPr eaLnBrk="1" hangingPunct="1"/>
              <a:t>94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1FD7DE5-E181-45B2-BC13-47077D38CFD4}" type="slidenum">
              <a:rPr lang="en-US" sz="1200">
                <a:latin typeface="Times New Roman" pitchFamily="18" charset="0"/>
              </a:rPr>
              <a:pPr eaLnBrk="1" hangingPunct="1"/>
              <a:t>95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DE2C106-5550-49C0-B9AF-0E2635E1E763}" type="slidenum">
              <a:rPr lang="en-US" sz="1200">
                <a:latin typeface="Times New Roman" pitchFamily="18" charset="0"/>
              </a:rPr>
              <a:pPr eaLnBrk="1" hangingPunct="1"/>
              <a:t>96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71A05CD-CDDC-4A64-9050-62428A336E5E}" type="slidenum">
              <a:rPr lang="en-US" sz="1200">
                <a:latin typeface="Times New Roman" pitchFamily="18" charset="0"/>
              </a:rPr>
              <a:pPr eaLnBrk="1" hangingPunct="1"/>
              <a:t>97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9944ABB-43BF-41CE-B78E-4069F82E17F6}" type="slidenum">
              <a:rPr lang="en-US" sz="1200">
                <a:latin typeface="Times New Roman" pitchFamily="18" charset="0"/>
              </a:rPr>
              <a:pPr eaLnBrk="1" hangingPunct="1"/>
              <a:t>98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7C137A5-8623-4AB4-B21D-6D793B97EA62}" type="slidenum">
              <a:rPr lang="en-US" sz="1200">
                <a:latin typeface="Times New Roman" pitchFamily="18" charset="0"/>
              </a:rPr>
              <a:pPr eaLnBrk="1" hangingPunct="1"/>
              <a:t>99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CDAA42D-9E72-45B1-8B1A-E7E8CFA0AABC}" type="slidenum">
              <a:rPr lang="en-US" sz="1200">
                <a:latin typeface="Times New Roman" pitchFamily="18" charset="0"/>
              </a:rPr>
              <a:pPr eaLnBrk="1" hangingPunct="1"/>
              <a:t>100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928846"/>
            <a:ext cx="9144000" cy="929154"/>
          </a:xfrm>
          <a:prstGeom prst="rect">
            <a:avLst/>
          </a:prstGeom>
          <a:solidFill>
            <a:srgbClr val="231F20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919089"/>
          </a:xfrm>
          <a:prstGeom prst="rect">
            <a:avLst/>
          </a:prstGeom>
          <a:solidFill>
            <a:srgbClr val="231F20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2064"/>
            <a:ext cx="990600" cy="88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943600"/>
            <a:ext cx="773569" cy="86431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477000" y="62484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/>
                </a:solidFill>
              </a:rPr>
              <a:t>Chapter 1 &lt;</a:t>
            </a:r>
            <a:fld id="{D1B2EFE9-D440-4A3B-858C-5FEDF5DD0E10}" type="slidenum">
              <a:rPr lang="en-US" sz="1400" smtClean="0">
                <a:solidFill>
                  <a:schemeClr val="bg1"/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/>
                </a:solidFill>
              </a:rPr>
              <a:t>&gt;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295400" y="6248400"/>
            <a:ext cx="525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Digital Design and Computer Architecture:</a:t>
            </a:r>
            <a:r>
              <a:rPr lang="en-US" sz="1400" baseline="0" dirty="0" smtClean="0">
                <a:solidFill>
                  <a:schemeClr val="bg1"/>
                </a:solidFill>
              </a:rPr>
              <a:t> ARM® Edition © 2015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928846"/>
            <a:ext cx="9144000" cy="929154"/>
          </a:xfrm>
          <a:prstGeom prst="rect">
            <a:avLst/>
          </a:prstGeom>
          <a:solidFill>
            <a:srgbClr val="231F20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919089"/>
          </a:xfrm>
          <a:prstGeom prst="rect">
            <a:avLst/>
          </a:prstGeom>
          <a:solidFill>
            <a:srgbClr val="231F20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2064"/>
            <a:ext cx="990600" cy="88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943600"/>
            <a:ext cx="773569" cy="86431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6477000" y="62484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/>
                </a:solidFill>
              </a:rPr>
              <a:t>Chapter 1 &lt;</a:t>
            </a:r>
            <a:fld id="{D1B2EFE9-D440-4A3B-858C-5FEDF5DD0E10}" type="slidenum">
              <a:rPr lang="en-US" sz="1400" smtClean="0">
                <a:solidFill>
                  <a:schemeClr val="bg1"/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/>
                </a:solidFill>
              </a:rPr>
              <a:t>&gt;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295400" y="6248400"/>
            <a:ext cx="525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Digital Design and Computer Architecture:</a:t>
            </a:r>
            <a:r>
              <a:rPr lang="en-US" sz="1400" baseline="0" dirty="0" smtClean="0">
                <a:solidFill>
                  <a:schemeClr val="bg1"/>
                </a:solidFill>
              </a:rPr>
              <a:t> ARM® Edition © 2015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12C447-90FA-420C-B74C-1A635C444937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2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E7ED6BBA-2425-4A43-B586-383F2BB07C4C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19200"/>
            <a:ext cx="7772400" cy="4953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68946159-E475-47D9-8550-A9F0B445C79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DCC2DC-EBCD-44EE-92DB-9C06DDE632FD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46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1-&lt;</a:t>
            </a:r>
            <a:fld id="{B4FEF99E-A19F-4A0B-A62E-3729EECDD90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50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9F7ADD3E-E1D6-46D5-BCAD-B4AEBA813F75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66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6080-453C-4BEF-9A1F-F094B996EB79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notesSlide" Target="../notesSlides/notesSlide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5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tags" Target="../tags/tag227.xml"/><Relationship Id="rId7" Type="http://schemas.openxmlformats.org/officeDocument/2006/relationships/notesSlide" Target="../notesSlides/notesSlide100.xml"/><Relationship Id="rId2" Type="http://schemas.openxmlformats.org/officeDocument/2006/relationships/tags" Target="../tags/tag226.xml"/><Relationship Id="rId1" Type="http://schemas.openxmlformats.org/officeDocument/2006/relationships/vmlDrawing" Target="../drawings/vmlDrawing27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3.wmf"/><Relationship Id="rId5" Type="http://schemas.openxmlformats.org/officeDocument/2006/relationships/tags" Target="../tags/tag229.xml"/><Relationship Id="rId10" Type="http://schemas.openxmlformats.org/officeDocument/2006/relationships/oleObject" Target="../embeddings/oleObject47.bin"/><Relationship Id="rId4" Type="http://schemas.openxmlformats.org/officeDocument/2006/relationships/tags" Target="../tags/tag228.xml"/><Relationship Id="rId9" Type="http://schemas.openxmlformats.org/officeDocument/2006/relationships/image" Target="../media/image52.w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3.wmf"/><Relationship Id="rId3" Type="http://schemas.openxmlformats.org/officeDocument/2006/relationships/tags" Target="../tags/tag231.xml"/><Relationship Id="rId7" Type="http://schemas.openxmlformats.org/officeDocument/2006/relationships/tags" Target="../tags/tag235.xml"/><Relationship Id="rId12" Type="http://schemas.openxmlformats.org/officeDocument/2006/relationships/oleObject" Target="../embeddings/oleObject49.bin"/><Relationship Id="rId2" Type="http://schemas.openxmlformats.org/officeDocument/2006/relationships/tags" Target="../tags/tag230.xml"/><Relationship Id="rId1" Type="http://schemas.openxmlformats.org/officeDocument/2006/relationships/vmlDrawing" Target="../drawings/vmlDrawing28.vml"/><Relationship Id="rId6" Type="http://schemas.openxmlformats.org/officeDocument/2006/relationships/tags" Target="../tags/tag234.xml"/><Relationship Id="rId11" Type="http://schemas.openxmlformats.org/officeDocument/2006/relationships/image" Target="../media/image52.wmf"/><Relationship Id="rId5" Type="http://schemas.openxmlformats.org/officeDocument/2006/relationships/tags" Target="../tags/tag233.xml"/><Relationship Id="rId10" Type="http://schemas.openxmlformats.org/officeDocument/2006/relationships/oleObject" Target="../embeddings/oleObject48.bin"/><Relationship Id="rId4" Type="http://schemas.openxmlformats.org/officeDocument/2006/relationships/tags" Target="../tags/tag232.xml"/><Relationship Id="rId9" Type="http://schemas.openxmlformats.org/officeDocument/2006/relationships/notesSlide" Target="../notesSlides/notesSlide101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tags" Target="../tags/tag242.xml"/><Relationship Id="rId13" Type="http://schemas.openxmlformats.org/officeDocument/2006/relationships/image" Target="../media/image54.wmf"/><Relationship Id="rId3" Type="http://schemas.openxmlformats.org/officeDocument/2006/relationships/tags" Target="../tags/tag237.xml"/><Relationship Id="rId7" Type="http://schemas.openxmlformats.org/officeDocument/2006/relationships/tags" Target="../tags/tag241.xml"/><Relationship Id="rId12" Type="http://schemas.openxmlformats.org/officeDocument/2006/relationships/oleObject" Target="../embeddings/oleObject50.bin"/><Relationship Id="rId2" Type="http://schemas.openxmlformats.org/officeDocument/2006/relationships/tags" Target="../tags/tag236.xml"/><Relationship Id="rId1" Type="http://schemas.openxmlformats.org/officeDocument/2006/relationships/vmlDrawing" Target="../drawings/vmlDrawing29.vml"/><Relationship Id="rId6" Type="http://schemas.openxmlformats.org/officeDocument/2006/relationships/tags" Target="../tags/tag240.xml"/><Relationship Id="rId11" Type="http://schemas.openxmlformats.org/officeDocument/2006/relationships/notesSlide" Target="../notesSlides/notesSlide102.xml"/><Relationship Id="rId5" Type="http://schemas.openxmlformats.org/officeDocument/2006/relationships/tags" Target="../tags/tag239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38.xml"/><Relationship Id="rId9" Type="http://schemas.openxmlformats.org/officeDocument/2006/relationships/tags" Target="../tags/tag24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3.xml"/><Relationship Id="rId13" Type="http://schemas.openxmlformats.org/officeDocument/2006/relationships/oleObject" Target="../embeddings/oleObject53.bin"/><Relationship Id="rId3" Type="http://schemas.openxmlformats.org/officeDocument/2006/relationships/tags" Target="../tags/tag24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6.wmf"/><Relationship Id="rId2" Type="http://schemas.openxmlformats.org/officeDocument/2006/relationships/tags" Target="../tags/tag244.xml"/><Relationship Id="rId1" Type="http://schemas.openxmlformats.org/officeDocument/2006/relationships/vmlDrawing" Target="../drawings/vmlDrawing30.vml"/><Relationship Id="rId6" Type="http://schemas.openxmlformats.org/officeDocument/2006/relationships/tags" Target="../tags/tag248.xml"/><Relationship Id="rId11" Type="http://schemas.openxmlformats.org/officeDocument/2006/relationships/oleObject" Target="../embeddings/oleObject52.bin"/><Relationship Id="rId5" Type="http://schemas.openxmlformats.org/officeDocument/2006/relationships/tags" Target="../tags/tag247.xml"/><Relationship Id="rId10" Type="http://schemas.openxmlformats.org/officeDocument/2006/relationships/image" Target="../media/image55.wmf"/><Relationship Id="rId4" Type="http://schemas.openxmlformats.org/officeDocument/2006/relationships/tags" Target="../tags/tag246.xml"/><Relationship Id="rId9" Type="http://schemas.openxmlformats.org/officeDocument/2006/relationships/oleObject" Target="../embeddings/oleObject51.bin"/><Relationship Id="rId14" Type="http://schemas.openxmlformats.org/officeDocument/2006/relationships/image" Target="../media/image57.w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4" Type="http://schemas.openxmlformats.org/officeDocument/2006/relationships/notesSlide" Target="../notesSlides/notesSlide104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tags" Target="../tags/tag252.xml"/><Relationship Id="rId7" Type="http://schemas.openxmlformats.org/officeDocument/2006/relationships/oleObject" Target="../embeddings/oleObject54.bin"/><Relationship Id="rId2" Type="http://schemas.openxmlformats.org/officeDocument/2006/relationships/tags" Target="../tags/tag251.xml"/><Relationship Id="rId1" Type="http://schemas.openxmlformats.org/officeDocument/2006/relationships/vmlDrawing" Target="../drawings/vmlDrawing31.vml"/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tags" Target="../tags/tag258.xml"/><Relationship Id="rId7" Type="http://schemas.openxmlformats.org/officeDocument/2006/relationships/image" Target="../media/image59.wmf"/><Relationship Id="rId2" Type="http://schemas.openxmlformats.org/officeDocument/2006/relationships/tags" Target="../tags/tag257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55.bin"/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image" Target="../media/image60.png"/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tags" Target="../tags/tag263.xml"/><Relationship Id="rId7" Type="http://schemas.openxmlformats.org/officeDocument/2006/relationships/oleObject" Target="../embeddings/oleObject56.bin"/><Relationship Id="rId2" Type="http://schemas.openxmlformats.org/officeDocument/2006/relationships/tags" Target="../tags/tag262.xml"/><Relationship Id="rId1" Type="http://schemas.openxmlformats.org/officeDocument/2006/relationships/vmlDrawing" Target="../drawings/vmlDrawing33.vml"/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4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tags" Target="../tags/tag266.xml"/><Relationship Id="rId7" Type="http://schemas.openxmlformats.org/officeDocument/2006/relationships/oleObject" Target="../embeddings/oleObject57.bin"/><Relationship Id="rId2" Type="http://schemas.openxmlformats.org/officeDocument/2006/relationships/tags" Target="../tags/tag265.xml"/><Relationship Id="rId1" Type="http://schemas.openxmlformats.org/officeDocument/2006/relationships/vmlDrawing" Target="../drawings/vmlDrawing34.vml"/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7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3" Type="http://schemas.openxmlformats.org/officeDocument/2006/relationships/tags" Target="../tags/tag269.xml"/><Relationship Id="rId7" Type="http://schemas.openxmlformats.org/officeDocument/2006/relationships/notesSlide" Target="../notesSlides/notesSlide111.xml"/><Relationship Id="rId2" Type="http://schemas.openxmlformats.org/officeDocument/2006/relationships/tags" Target="../tags/tag268.xml"/><Relationship Id="rId1" Type="http://schemas.openxmlformats.org/officeDocument/2006/relationships/vmlDrawing" Target="../drawings/vmlDrawing3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9" Type="http://schemas.openxmlformats.org/officeDocument/2006/relationships/image" Target="../media/image63.w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tags" Target="../tags/tag273.xml"/><Relationship Id="rId7" Type="http://schemas.openxmlformats.org/officeDocument/2006/relationships/image" Target="../media/image64.emf"/><Relationship Id="rId2" Type="http://schemas.openxmlformats.org/officeDocument/2006/relationships/tags" Target="../tags/tag27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59.bin"/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tags" Target="../tags/tag275.xml"/><Relationship Id="rId7" Type="http://schemas.openxmlformats.org/officeDocument/2006/relationships/image" Target="../media/image65.wmf"/><Relationship Id="rId2" Type="http://schemas.openxmlformats.org/officeDocument/2006/relationships/tags" Target="../tags/tag274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60.bin"/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tags" Target="../tags/tag277.xml"/><Relationship Id="rId7" Type="http://schemas.openxmlformats.org/officeDocument/2006/relationships/oleObject" Target="../embeddings/oleObject61.bin"/><Relationship Id="rId2" Type="http://schemas.openxmlformats.org/officeDocument/2006/relationships/tags" Target="../tags/tag276.xml"/><Relationship Id="rId1" Type="http://schemas.openxmlformats.org/officeDocument/2006/relationships/vmlDrawing" Target="../drawings/vmlDrawing38.vml"/><Relationship Id="rId6" Type="http://schemas.openxmlformats.org/officeDocument/2006/relationships/notesSlide" Target="../notesSlides/notesSlide1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8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3" Type="http://schemas.openxmlformats.org/officeDocument/2006/relationships/tags" Target="../tags/tag280.xml"/><Relationship Id="rId7" Type="http://schemas.openxmlformats.org/officeDocument/2006/relationships/notesSlide" Target="../notesSlides/notesSlide115.xml"/><Relationship Id="rId2" Type="http://schemas.openxmlformats.org/officeDocument/2006/relationships/tags" Target="../tags/tag279.xml"/><Relationship Id="rId1" Type="http://schemas.openxmlformats.org/officeDocument/2006/relationships/vmlDrawing" Target="../drawings/vmlDrawing39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8.wmf"/><Relationship Id="rId5" Type="http://schemas.openxmlformats.org/officeDocument/2006/relationships/tags" Target="../tags/tag282.xml"/><Relationship Id="rId10" Type="http://schemas.openxmlformats.org/officeDocument/2006/relationships/oleObject" Target="../embeddings/oleObject63.bin"/><Relationship Id="rId4" Type="http://schemas.openxmlformats.org/officeDocument/2006/relationships/tags" Target="../tags/tag281.xml"/><Relationship Id="rId9" Type="http://schemas.openxmlformats.org/officeDocument/2006/relationships/image" Target="../media/image67.wm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tags" Target="../tags/tag284.xml"/><Relationship Id="rId7" Type="http://schemas.openxmlformats.org/officeDocument/2006/relationships/notesSlide" Target="../notesSlides/notesSlide116.xml"/><Relationship Id="rId2" Type="http://schemas.openxmlformats.org/officeDocument/2006/relationships/tags" Target="../tags/tag283.xml"/><Relationship Id="rId1" Type="http://schemas.openxmlformats.org/officeDocument/2006/relationships/vmlDrawing" Target="../drawings/vmlDrawing40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7.wmf"/><Relationship Id="rId5" Type="http://schemas.openxmlformats.org/officeDocument/2006/relationships/tags" Target="../tags/tag286.xml"/><Relationship Id="rId10" Type="http://schemas.openxmlformats.org/officeDocument/2006/relationships/oleObject" Target="../embeddings/oleObject65.bin"/><Relationship Id="rId4" Type="http://schemas.openxmlformats.org/officeDocument/2006/relationships/tags" Target="../tags/tag285.xml"/><Relationship Id="rId9" Type="http://schemas.openxmlformats.org/officeDocument/2006/relationships/image" Target="../media/image68.w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tags" Target="../tags/tag288.xml"/><Relationship Id="rId7" Type="http://schemas.openxmlformats.org/officeDocument/2006/relationships/notesSlide" Target="../notesSlides/notesSlide117.xml"/><Relationship Id="rId2" Type="http://schemas.openxmlformats.org/officeDocument/2006/relationships/tags" Target="../tags/tag287.xml"/><Relationship Id="rId1" Type="http://schemas.openxmlformats.org/officeDocument/2006/relationships/vmlDrawing" Target="../drawings/vmlDrawing41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0.wmf"/><Relationship Id="rId5" Type="http://schemas.openxmlformats.org/officeDocument/2006/relationships/tags" Target="../tags/tag290.xml"/><Relationship Id="rId10" Type="http://schemas.openxmlformats.org/officeDocument/2006/relationships/oleObject" Target="../embeddings/oleObject67.bin"/><Relationship Id="rId4" Type="http://schemas.openxmlformats.org/officeDocument/2006/relationships/tags" Target="../tags/tag289.xml"/><Relationship Id="rId9" Type="http://schemas.openxmlformats.org/officeDocument/2006/relationships/image" Target="../media/image69.w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tags" Target="../tags/tag292.xml"/><Relationship Id="rId7" Type="http://schemas.openxmlformats.org/officeDocument/2006/relationships/notesSlide" Target="../notesSlides/notesSlide118.xml"/><Relationship Id="rId2" Type="http://schemas.openxmlformats.org/officeDocument/2006/relationships/tags" Target="../tags/tag291.xml"/><Relationship Id="rId1" Type="http://schemas.openxmlformats.org/officeDocument/2006/relationships/vmlDrawing" Target="../drawings/vmlDrawing42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0.wmf"/><Relationship Id="rId5" Type="http://schemas.openxmlformats.org/officeDocument/2006/relationships/tags" Target="../tags/tag294.xml"/><Relationship Id="rId10" Type="http://schemas.openxmlformats.org/officeDocument/2006/relationships/oleObject" Target="../embeddings/oleObject69.bin"/><Relationship Id="rId4" Type="http://schemas.openxmlformats.org/officeDocument/2006/relationships/tags" Target="../tags/tag293.xml"/><Relationship Id="rId9" Type="http://schemas.openxmlformats.org/officeDocument/2006/relationships/image" Target="../media/image6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tags" Target="../tags/tag296.xml"/><Relationship Id="rId7" Type="http://schemas.openxmlformats.org/officeDocument/2006/relationships/image" Target="../media/image66.wmf"/><Relationship Id="rId2" Type="http://schemas.openxmlformats.org/officeDocument/2006/relationships/tags" Target="../tags/tag295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70.bin"/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8.xml"/><Relationship Id="rId1" Type="http://schemas.openxmlformats.org/officeDocument/2006/relationships/tags" Target="../tags/tag297.xml"/><Relationship Id="rId4" Type="http://schemas.openxmlformats.org/officeDocument/2006/relationships/notesSlide" Target="../notesSlides/notesSlide120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tags" Target="../tags/tag300.xml"/><Relationship Id="rId7" Type="http://schemas.openxmlformats.org/officeDocument/2006/relationships/oleObject" Target="../embeddings/oleObject71.bin"/><Relationship Id="rId2" Type="http://schemas.openxmlformats.org/officeDocument/2006/relationships/tags" Target="../tags/tag299.xml"/><Relationship Id="rId1" Type="http://schemas.openxmlformats.org/officeDocument/2006/relationships/vmlDrawing" Target="../drawings/vmlDrawing44.vml"/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4" Type="http://schemas.openxmlformats.org/officeDocument/2006/relationships/notesSlide" Target="../notesSlides/notesSlide12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tags" Target="../tags/tag305.xml"/><Relationship Id="rId7" Type="http://schemas.openxmlformats.org/officeDocument/2006/relationships/oleObject" Target="../embeddings/oleObject72.bin"/><Relationship Id="rId2" Type="http://schemas.openxmlformats.org/officeDocument/2006/relationships/tags" Target="../tags/tag304.xml"/><Relationship Id="rId1" Type="http://schemas.openxmlformats.org/officeDocument/2006/relationships/vmlDrawing" Target="../drawings/vmlDrawing45.vml"/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3.emf"/><Relationship Id="rId4" Type="http://schemas.openxmlformats.org/officeDocument/2006/relationships/tags" Target="../tags/tag306.xml"/><Relationship Id="rId9" Type="http://schemas.openxmlformats.org/officeDocument/2006/relationships/oleObject" Target="../embeddings/oleObject73.bin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tags" Target="../tags/tag308.xml"/><Relationship Id="rId7" Type="http://schemas.openxmlformats.org/officeDocument/2006/relationships/image" Target="../media/image74.wmf"/><Relationship Id="rId2" Type="http://schemas.openxmlformats.org/officeDocument/2006/relationships/tags" Target="../tags/tag307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74.bin"/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tags" Target="../tags/tag310.xml"/><Relationship Id="rId7" Type="http://schemas.openxmlformats.org/officeDocument/2006/relationships/image" Target="../media/image75.wmf"/><Relationship Id="rId2" Type="http://schemas.openxmlformats.org/officeDocument/2006/relationships/tags" Target="../tags/tag309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75.bin"/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tags" Target="../tags/tag312.xml"/><Relationship Id="rId7" Type="http://schemas.openxmlformats.org/officeDocument/2006/relationships/image" Target="../media/image76.wmf"/><Relationship Id="rId2" Type="http://schemas.openxmlformats.org/officeDocument/2006/relationships/tags" Target="../tags/tag311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76.bin"/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tags" Target="../tags/tag315.xml"/><Relationship Id="rId2" Type="http://schemas.openxmlformats.org/officeDocument/2006/relationships/tags" Target="../tags/tag314.xml"/><Relationship Id="rId1" Type="http://schemas.openxmlformats.org/officeDocument/2006/relationships/tags" Target="../tags/tag313.xml"/><Relationship Id="rId6" Type="http://schemas.openxmlformats.org/officeDocument/2006/relationships/image" Target="../media/image77.png"/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1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0.xml"/><Relationship Id="rId1" Type="http://schemas.openxmlformats.org/officeDocument/2006/relationships/tags" Target="../tags/tag319.xml"/><Relationship Id="rId4" Type="http://schemas.openxmlformats.org/officeDocument/2006/relationships/notesSlide" Target="../notesSlides/notesSlide130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2.xml"/><Relationship Id="rId1" Type="http://schemas.openxmlformats.org/officeDocument/2006/relationships/tags" Target="../tags/tag321.xml"/><Relationship Id="rId4" Type="http://schemas.openxmlformats.org/officeDocument/2006/relationships/notesSlide" Target="../notesSlides/notesSlide13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4.xml"/><Relationship Id="rId1" Type="http://schemas.openxmlformats.org/officeDocument/2006/relationships/tags" Target="../tags/tag323.xml"/><Relationship Id="rId4" Type="http://schemas.openxmlformats.org/officeDocument/2006/relationships/notesSlide" Target="../notesSlides/notesSlide13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11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tags" Target="../tags/tag39.xml"/><Relationship Id="rId7" Type="http://schemas.openxmlformats.org/officeDocument/2006/relationships/oleObject" Target="../embeddings/oleObject1.bin"/><Relationship Id="rId2" Type="http://schemas.openxmlformats.org/officeDocument/2006/relationships/tags" Target="../tags/tag38.xml"/><Relationship Id="rId1" Type="http://schemas.openxmlformats.org/officeDocument/2006/relationships/vmlDrawing" Target="../drawings/vmlDrawing1.v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tags" Target="../tags/tag42.xml"/><Relationship Id="rId7" Type="http://schemas.openxmlformats.org/officeDocument/2006/relationships/oleObject" Target="../embeddings/oleObject2.bin"/><Relationship Id="rId2" Type="http://schemas.openxmlformats.org/officeDocument/2006/relationships/tags" Target="../tags/tag41.xml"/><Relationship Id="rId1" Type="http://schemas.openxmlformats.org/officeDocument/2006/relationships/vmlDrawing" Target="../drawings/vmlDrawing2.v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3" Type="http://schemas.openxmlformats.org/officeDocument/2006/relationships/tags" Target="../tags/tag4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.wmf"/><Relationship Id="rId2" Type="http://schemas.openxmlformats.org/officeDocument/2006/relationships/tags" Target="../tags/tag44.xml"/><Relationship Id="rId1" Type="http://schemas.openxmlformats.org/officeDocument/2006/relationships/vmlDrawing" Target="../drawings/vmlDrawing3.vml"/><Relationship Id="rId6" Type="http://schemas.openxmlformats.org/officeDocument/2006/relationships/tags" Target="../tags/tag48.xml"/><Relationship Id="rId11" Type="http://schemas.openxmlformats.org/officeDocument/2006/relationships/oleObject" Target="../embeddings/oleObject4.bin"/><Relationship Id="rId5" Type="http://schemas.openxmlformats.org/officeDocument/2006/relationships/tags" Target="../tags/tag47.xml"/><Relationship Id="rId10" Type="http://schemas.openxmlformats.org/officeDocument/2006/relationships/image" Target="../media/image14.wmf"/><Relationship Id="rId4" Type="http://schemas.openxmlformats.org/officeDocument/2006/relationships/tags" Target="../tags/tag46.xml"/><Relationship Id="rId9" Type="http://schemas.openxmlformats.org/officeDocument/2006/relationships/oleObject" Target="../embeddings/oleObject3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tags" Target="../tags/tag50.xml"/><Relationship Id="rId7" Type="http://schemas.openxmlformats.org/officeDocument/2006/relationships/notesSlide" Target="../notesSlides/notesSlide25.xml"/><Relationship Id="rId2" Type="http://schemas.openxmlformats.org/officeDocument/2006/relationships/tags" Target="../tags/tag49.xml"/><Relationship Id="rId1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.wmf"/><Relationship Id="rId5" Type="http://schemas.openxmlformats.org/officeDocument/2006/relationships/tags" Target="../tags/tag52.xml"/><Relationship Id="rId10" Type="http://schemas.openxmlformats.org/officeDocument/2006/relationships/oleObject" Target="../embeddings/oleObject6.bin"/><Relationship Id="rId4" Type="http://schemas.openxmlformats.org/officeDocument/2006/relationships/tags" Target="../tags/tag51.xml"/><Relationship Id="rId9" Type="http://schemas.openxmlformats.org/officeDocument/2006/relationships/image" Target="../media/image14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4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4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4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4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.xml"/><Relationship Id="rId7" Type="http://schemas.openxmlformats.org/officeDocument/2006/relationships/image" Target="../media/image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4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4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4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4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5.xml"/><Relationship Id="rId13" Type="http://schemas.openxmlformats.org/officeDocument/2006/relationships/oleObject" Target="../embeddings/oleObject9.bin"/><Relationship Id="rId3" Type="http://schemas.openxmlformats.org/officeDocument/2006/relationships/tags" Target="../tags/tag9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8.wmf"/><Relationship Id="rId2" Type="http://schemas.openxmlformats.org/officeDocument/2006/relationships/tags" Target="../tags/tag90.xml"/><Relationship Id="rId1" Type="http://schemas.openxmlformats.org/officeDocument/2006/relationships/vmlDrawing" Target="../drawings/vmlDrawing5.vml"/><Relationship Id="rId6" Type="http://schemas.openxmlformats.org/officeDocument/2006/relationships/tags" Target="../tags/tag94.xml"/><Relationship Id="rId11" Type="http://schemas.openxmlformats.org/officeDocument/2006/relationships/oleObject" Target="../embeddings/oleObject8.bin"/><Relationship Id="rId5" Type="http://schemas.openxmlformats.org/officeDocument/2006/relationships/tags" Target="../tags/tag93.xml"/><Relationship Id="rId10" Type="http://schemas.openxmlformats.org/officeDocument/2006/relationships/image" Target="../media/image17.wmf"/><Relationship Id="rId4" Type="http://schemas.openxmlformats.org/officeDocument/2006/relationships/tags" Target="../tags/tag92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9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oleObject" Target="../embeddings/oleObject11.bin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12" Type="http://schemas.openxmlformats.org/officeDocument/2006/relationships/image" Target="../media/image17.wmf"/><Relationship Id="rId2" Type="http://schemas.openxmlformats.org/officeDocument/2006/relationships/tags" Target="../tags/tag95.xml"/><Relationship Id="rId16" Type="http://schemas.openxmlformats.org/officeDocument/2006/relationships/image" Target="../media/image18.wmf"/><Relationship Id="rId1" Type="http://schemas.openxmlformats.org/officeDocument/2006/relationships/vmlDrawing" Target="../drawings/vmlDrawing6.vml"/><Relationship Id="rId6" Type="http://schemas.openxmlformats.org/officeDocument/2006/relationships/tags" Target="../tags/tag99.xml"/><Relationship Id="rId11" Type="http://schemas.openxmlformats.org/officeDocument/2006/relationships/oleObject" Target="../embeddings/oleObject10.bin"/><Relationship Id="rId5" Type="http://schemas.openxmlformats.org/officeDocument/2006/relationships/tags" Target="../tags/tag98.xml"/><Relationship Id="rId15" Type="http://schemas.openxmlformats.org/officeDocument/2006/relationships/oleObject" Target="../embeddings/oleObject12.bin"/><Relationship Id="rId10" Type="http://schemas.openxmlformats.org/officeDocument/2006/relationships/notesSlide" Target="../notesSlides/notesSlide46.xml"/><Relationship Id="rId4" Type="http://schemas.openxmlformats.org/officeDocument/2006/relationships/tags" Target="../tags/tag9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0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4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4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4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4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4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tags" Target="../tags/tag113.xml"/><Relationship Id="rId7" Type="http://schemas.openxmlformats.org/officeDocument/2006/relationships/notesSlide" Target="../notesSlides/notesSlide52.xml"/><Relationship Id="rId2" Type="http://schemas.openxmlformats.org/officeDocument/2006/relationships/tags" Target="../tags/tag112.xml"/><Relationship Id="rId1" Type="http://schemas.openxmlformats.org/officeDocument/2006/relationships/vmlDrawing" Target="../drawings/vmlDrawing7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2.emf"/><Relationship Id="rId5" Type="http://schemas.openxmlformats.org/officeDocument/2006/relationships/tags" Target="../tags/tag115.xml"/><Relationship Id="rId10" Type="http://schemas.openxmlformats.org/officeDocument/2006/relationships/oleObject" Target="../embeddings/oleObject14.bin"/><Relationship Id="rId4" Type="http://schemas.openxmlformats.org/officeDocument/2006/relationships/tags" Target="../tags/tag114.xml"/><Relationship Id="rId9" Type="http://schemas.openxmlformats.org/officeDocument/2006/relationships/image" Target="../media/image21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tags" Target="../tags/tag117.xml"/><Relationship Id="rId7" Type="http://schemas.openxmlformats.org/officeDocument/2006/relationships/notesSlide" Target="../notesSlides/notesSlide53.xml"/><Relationship Id="rId2" Type="http://schemas.openxmlformats.org/officeDocument/2006/relationships/tags" Target="../tags/tag116.xml"/><Relationship Id="rId1" Type="http://schemas.openxmlformats.org/officeDocument/2006/relationships/vmlDrawing" Target="../drawings/vmlDrawing8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4.wmf"/><Relationship Id="rId5" Type="http://schemas.openxmlformats.org/officeDocument/2006/relationships/tags" Target="../tags/tag119.xml"/><Relationship Id="rId10" Type="http://schemas.openxmlformats.org/officeDocument/2006/relationships/oleObject" Target="../embeddings/oleObject16.bin"/><Relationship Id="rId4" Type="http://schemas.openxmlformats.org/officeDocument/2006/relationships/tags" Target="../tags/tag118.xml"/><Relationship Id="rId9" Type="http://schemas.openxmlformats.org/officeDocument/2006/relationships/image" Target="../media/image23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tags" Target="../tags/tag121.xml"/><Relationship Id="rId7" Type="http://schemas.openxmlformats.org/officeDocument/2006/relationships/notesSlide" Target="../notesSlides/notesSlide54.xml"/><Relationship Id="rId2" Type="http://schemas.openxmlformats.org/officeDocument/2006/relationships/tags" Target="../tags/tag120.xml"/><Relationship Id="rId1" Type="http://schemas.openxmlformats.org/officeDocument/2006/relationships/vmlDrawing" Target="../drawings/vmlDrawing9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6.wmf"/><Relationship Id="rId5" Type="http://schemas.openxmlformats.org/officeDocument/2006/relationships/tags" Target="../tags/tag123.xml"/><Relationship Id="rId10" Type="http://schemas.openxmlformats.org/officeDocument/2006/relationships/oleObject" Target="../embeddings/oleObject18.bin"/><Relationship Id="rId4" Type="http://schemas.openxmlformats.org/officeDocument/2006/relationships/tags" Target="../tags/tag122.xml"/><Relationship Id="rId9" Type="http://schemas.openxmlformats.org/officeDocument/2006/relationships/image" Target="../media/image25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tags" Target="../tags/tag125.xml"/><Relationship Id="rId7" Type="http://schemas.openxmlformats.org/officeDocument/2006/relationships/notesSlide" Target="../notesSlides/notesSlide55.xml"/><Relationship Id="rId2" Type="http://schemas.openxmlformats.org/officeDocument/2006/relationships/tags" Target="../tags/tag124.xml"/><Relationship Id="rId1" Type="http://schemas.openxmlformats.org/officeDocument/2006/relationships/vmlDrawing" Target="../drawings/vmlDrawing10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8.emf"/><Relationship Id="rId5" Type="http://schemas.openxmlformats.org/officeDocument/2006/relationships/tags" Target="../tags/tag127.xml"/><Relationship Id="rId10" Type="http://schemas.openxmlformats.org/officeDocument/2006/relationships/oleObject" Target="../embeddings/oleObject20.bin"/><Relationship Id="rId4" Type="http://schemas.openxmlformats.org/officeDocument/2006/relationships/tags" Target="../tags/tag126.xml"/><Relationship Id="rId9" Type="http://schemas.openxmlformats.org/officeDocument/2006/relationships/image" Target="../media/image27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6.xml"/><Relationship Id="rId3" Type="http://schemas.openxmlformats.org/officeDocument/2006/relationships/tags" Target="../tags/tag12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8.emf"/><Relationship Id="rId2" Type="http://schemas.openxmlformats.org/officeDocument/2006/relationships/tags" Target="../tags/tag128.xml"/><Relationship Id="rId1" Type="http://schemas.openxmlformats.org/officeDocument/2006/relationships/vmlDrawing" Target="../drawings/vmlDrawing11.vml"/><Relationship Id="rId6" Type="http://schemas.openxmlformats.org/officeDocument/2006/relationships/tags" Target="../tags/tag132.xml"/><Relationship Id="rId11" Type="http://schemas.openxmlformats.org/officeDocument/2006/relationships/oleObject" Target="../embeddings/oleObject22.bin"/><Relationship Id="rId5" Type="http://schemas.openxmlformats.org/officeDocument/2006/relationships/tags" Target="../tags/tag131.xml"/><Relationship Id="rId10" Type="http://schemas.openxmlformats.org/officeDocument/2006/relationships/image" Target="../media/image27.wmf"/><Relationship Id="rId4" Type="http://schemas.openxmlformats.org/officeDocument/2006/relationships/tags" Target="../tags/tag130.xml"/><Relationship Id="rId9" Type="http://schemas.openxmlformats.org/officeDocument/2006/relationships/oleObject" Target="../embeddings/oleObject21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tags" Target="../tags/tag134.xml"/><Relationship Id="rId7" Type="http://schemas.openxmlformats.org/officeDocument/2006/relationships/notesSlide" Target="../notesSlides/notesSlide57.xml"/><Relationship Id="rId2" Type="http://schemas.openxmlformats.org/officeDocument/2006/relationships/tags" Target="../tags/tag133.xml"/><Relationship Id="rId1" Type="http://schemas.openxmlformats.org/officeDocument/2006/relationships/vmlDrawing" Target="../drawings/vmlDrawing12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9" Type="http://schemas.openxmlformats.org/officeDocument/2006/relationships/image" Target="../media/image2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4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4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4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6.xml"/><Relationship Id="rId5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4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7" Type="http://schemas.openxmlformats.org/officeDocument/2006/relationships/image" Target="../media/image29.emf"/><Relationship Id="rId2" Type="http://schemas.openxmlformats.org/officeDocument/2006/relationships/tags" Target="../tags/tag15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4.bin"/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Relationship Id="rId4" Type="http://schemas.openxmlformats.org/officeDocument/2006/relationships/image" Target="../media/image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4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8.emf"/><Relationship Id="rId4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4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0.xml"/><Relationship Id="rId5" Type="http://schemas.openxmlformats.org/officeDocument/2006/relationships/image" Target="../media/image36.png"/><Relationship Id="rId4" Type="http://schemas.openxmlformats.org/officeDocument/2006/relationships/image" Target="../media/image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4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4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4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notesSlide" Target="../notesSlides/notesSlide7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4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tags" Target="../tags/tag177.xml"/><Relationship Id="rId7" Type="http://schemas.openxmlformats.org/officeDocument/2006/relationships/oleObject" Target="../embeddings/oleObject25.bin"/><Relationship Id="rId2" Type="http://schemas.openxmlformats.org/officeDocument/2006/relationships/tags" Target="../tags/tag176.xml"/><Relationship Id="rId1" Type="http://schemas.openxmlformats.org/officeDocument/2006/relationships/vmlDrawing" Target="../drawings/vmlDrawing14.vml"/><Relationship Id="rId6" Type="http://schemas.openxmlformats.org/officeDocument/2006/relationships/notesSlide" Target="../notesSlides/notesSlide78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2.wmf"/><Relationship Id="rId4" Type="http://schemas.openxmlformats.org/officeDocument/2006/relationships/tags" Target="../tags/tag178.xml"/><Relationship Id="rId9" Type="http://schemas.openxmlformats.org/officeDocument/2006/relationships/oleObject" Target="../embeddings/oleObject2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tags" Target="../tags/tag180.xml"/><Relationship Id="rId7" Type="http://schemas.openxmlformats.org/officeDocument/2006/relationships/oleObject" Target="../embeddings/oleObject27.bin"/><Relationship Id="rId2" Type="http://schemas.openxmlformats.org/officeDocument/2006/relationships/tags" Target="../tags/tag179.xml"/><Relationship Id="rId1" Type="http://schemas.openxmlformats.org/officeDocument/2006/relationships/vmlDrawing" Target="../drawings/vmlDrawing15.vml"/><Relationship Id="rId6" Type="http://schemas.openxmlformats.org/officeDocument/2006/relationships/notesSlide" Target="../notesSlides/notesSlide7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4.wmf"/><Relationship Id="rId4" Type="http://schemas.openxmlformats.org/officeDocument/2006/relationships/tags" Target="../tags/tag181.xml"/><Relationship Id="rId9" Type="http://schemas.openxmlformats.org/officeDocument/2006/relationships/oleObject" Target="../embeddings/oleObject28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4" Type="http://schemas.openxmlformats.org/officeDocument/2006/relationships/notesSlide" Target="../notesSlides/notesSlide8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4" Type="http://schemas.openxmlformats.org/officeDocument/2006/relationships/notesSlide" Target="../notesSlides/notesSlide8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4" Type="http://schemas.openxmlformats.org/officeDocument/2006/relationships/notesSlide" Target="../notesSlides/notesSlide8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tags" Target="../tags/tag189.xml"/><Relationship Id="rId7" Type="http://schemas.openxmlformats.org/officeDocument/2006/relationships/notesSlide" Target="../notesSlides/notesSlide83.xml"/><Relationship Id="rId2" Type="http://schemas.openxmlformats.org/officeDocument/2006/relationships/tags" Target="../tags/tag188.xml"/><Relationship Id="rId1" Type="http://schemas.openxmlformats.org/officeDocument/2006/relationships/vmlDrawing" Target="../drawings/vmlDrawing1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9" Type="http://schemas.openxmlformats.org/officeDocument/2006/relationships/image" Target="../media/image35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5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tags" Target="../tags/tag197.xml"/><Relationship Id="rId7" Type="http://schemas.openxmlformats.org/officeDocument/2006/relationships/oleObject" Target="../embeddings/oleObject30.bin"/><Relationship Id="rId2" Type="http://schemas.openxmlformats.org/officeDocument/2006/relationships/tags" Target="../tags/tag196.xml"/><Relationship Id="rId1" Type="http://schemas.openxmlformats.org/officeDocument/2006/relationships/vmlDrawing" Target="../drawings/vmlDrawing17.vml"/><Relationship Id="rId6" Type="http://schemas.openxmlformats.org/officeDocument/2006/relationships/notesSlide" Target="../notesSlides/notesSlide8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7.emf"/><Relationship Id="rId4" Type="http://schemas.openxmlformats.org/officeDocument/2006/relationships/tags" Target="../tags/tag198.xml"/><Relationship Id="rId9" Type="http://schemas.openxmlformats.org/officeDocument/2006/relationships/oleObject" Target="../embeddings/oleObject31.bin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tags" Target="../tags/tag200.xml"/><Relationship Id="rId7" Type="http://schemas.openxmlformats.org/officeDocument/2006/relationships/oleObject" Target="../embeddings/oleObject32.bin"/><Relationship Id="rId2" Type="http://schemas.openxmlformats.org/officeDocument/2006/relationships/tags" Target="../tags/tag199.xml"/><Relationship Id="rId1" Type="http://schemas.openxmlformats.org/officeDocument/2006/relationships/vmlDrawing" Target="../drawings/vmlDrawing18.vml"/><Relationship Id="rId6" Type="http://schemas.openxmlformats.org/officeDocument/2006/relationships/notesSlide" Target="../notesSlides/notesSlide8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9.emf"/><Relationship Id="rId4" Type="http://schemas.openxmlformats.org/officeDocument/2006/relationships/tags" Target="../tags/tag201.xml"/><Relationship Id="rId9" Type="http://schemas.openxmlformats.org/officeDocument/2006/relationships/oleObject" Target="../embeddings/oleObject33.bin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tags" Target="../tags/tag203.xml"/><Relationship Id="rId7" Type="http://schemas.openxmlformats.org/officeDocument/2006/relationships/oleObject" Target="../embeddings/oleObject34.bin"/><Relationship Id="rId2" Type="http://schemas.openxmlformats.org/officeDocument/2006/relationships/tags" Target="../tags/tag202.xml"/><Relationship Id="rId1" Type="http://schemas.openxmlformats.org/officeDocument/2006/relationships/vmlDrawing" Target="../drawings/vmlDrawing19.vml"/><Relationship Id="rId6" Type="http://schemas.openxmlformats.org/officeDocument/2006/relationships/notesSlide" Target="../notesSlides/notesSlide88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1.emf"/><Relationship Id="rId4" Type="http://schemas.openxmlformats.org/officeDocument/2006/relationships/tags" Target="../tags/tag204.xml"/><Relationship Id="rId9" Type="http://schemas.openxmlformats.org/officeDocument/2006/relationships/oleObject" Target="../embeddings/oleObject35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notesSlide" Target="../notesSlides/notesSlide8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tags" Target="../tags/tag206.xml"/><Relationship Id="rId7" Type="http://schemas.openxmlformats.org/officeDocument/2006/relationships/oleObject" Target="../embeddings/oleObject36.bin"/><Relationship Id="rId2" Type="http://schemas.openxmlformats.org/officeDocument/2006/relationships/tags" Target="../tags/tag205.xml"/><Relationship Id="rId1" Type="http://schemas.openxmlformats.org/officeDocument/2006/relationships/vmlDrawing" Target="../drawings/vmlDrawing20.vml"/><Relationship Id="rId6" Type="http://schemas.openxmlformats.org/officeDocument/2006/relationships/notesSlide" Target="../notesSlides/notesSlide8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3.emf"/><Relationship Id="rId4" Type="http://schemas.openxmlformats.org/officeDocument/2006/relationships/tags" Target="../tags/tag207.xml"/><Relationship Id="rId9" Type="http://schemas.openxmlformats.org/officeDocument/2006/relationships/oleObject" Target="../embeddings/oleObject37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tags" Target="../tags/tag209.xml"/><Relationship Id="rId7" Type="http://schemas.openxmlformats.org/officeDocument/2006/relationships/image" Target="../media/image44.emf"/><Relationship Id="rId2" Type="http://schemas.openxmlformats.org/officeDocument/2006/relationships/tags" Target="../tags/tag208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8.bin"/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tags" Target="../tags/tag211.xml"/><Relationship Id="rId7" Type="http://schemas.openxmlformats.org/officeDocument/2006/relationships/image" Target="../media/image45.wmf"/><Relationship Id="rId2" Type="http://schemas.openxmlformats.org/officeDocument/2006/relationships/tags" Target="../tags/tag210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9.bin"/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tags" Target="../tags/tag213.xml"/><Relationship Id="rId7" Type="http://schemas.openxmlformats.org/officeDocument/2006/relationships/image" Target="../media/image46.emf"/><Relationship Id="rId2" Type="http://schemas.openxmlformats.org/officeDocument/2006/relationships/tags" Target="../tags/tag21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0.bin"/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7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tags" Target="../tags/tag215.xml"/><Relationship Id="rId7" Type="http://schemas.openxmlformats.org/officeDocument/2006/relationships/oleObject" Target="../embeddings/oleObject42.bin"/><Relationship Id="rId2" Type="http://schemas.openxmlformats.org/officeDocument/2006/relationships/tags" Target="../tags/tag214.xml"/><Relationship Id="rId1" Type="http://schemas.openxmlformats.org/officeDocument/2006/relationships/vmlDrawing" Target="../drawings/vmlDrawing24.vml"/><Relationship Id="rId6" Type="http://schemas.openxmlformats.org/officeDocument/2006/relationships/notesSlide" Target="../notesSlides/notesSlide9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9.emf"/><Relationship Id="rId4" Type="http://schemas.openxmlformats.org/officeDocument/2006/relationships/tags" Target="../tags/tag216.xml"/><Relationship Id="rId9" Type="http://schemas.openxmlformats.org/officeDocument/2006/relationships/oleObject" Target="../embeddings/oleObject43.bin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3" Type="http://schemas.openxmlformats.org/officeDocument/2006/relationships/tags" Target="../tags/tag218.xml"/><Relationship Id="rId7" Type="http://schemas.openxmlformats.org/officeDocument/2006/relationships/notesSlide" Target="../notesSlides/notesSlide94.xml"/><Relationship Id="rId2" Type="http://schemas.openxmlformats.org/officeDocument/2006/relationships/tags" Target="../tags/tag217.xml"/><Relationship Id="rId1" Type="http://schemas.openxmlformats.org/officeDocument/2006/relationships/vmlDrawing" Target="../drawings/vmlDrawing2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9" Type="http://schemas.openxmlformats.org/officeDocument/2006/relationships/image" Target="../media/image50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tags" Target="../tags/tag224.xml"/><Relationship Id="rId7" Type="http://schemas.openxmlformats.org/officeDocument/2006/relationships/image" Target="../media/image51.wmf"/><Relationship Id="rId2" Type="http://schemas.openxmlformats.org/officeDocument/2006/relationships/tags" Target="../tags/tag223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45.bin"/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533400" y="1219200"/>
            <a:ext cx="8229600" cy="4525963"/>
          </a:xfrm>
        </p:spPr>
        <p:txBody>
          <a:bodyPr>
            <a:normAutofit/>
          </a:bodyPr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b="1" dirty="0" smtClean="0"/>
              <a:t>Digital Design and Computer Architecture: 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b="1" dirty="0" smtClean="0"/>
              <a:t>ARM® Edition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2600" dirty="0" smtClean="0"/>
              <a:t>Sarah L. Harris and David Money Harris, © 2015, Elsevier</a:t>
            </a:r>
            <a:endParaRPr lang="en-GB" sz="2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Textbook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971800"/>
            <a:ext cx="2290858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24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3175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1219200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</a:rPr>
              <a:t>Hierarchy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dirty="0">
                <a:latin typeface="+mj-lt"/>
              </a:rPr>
              <a:t>A system divided into modules and </a:t>
            </a:r>
            <a:r>
              <a:rPr lang="en-US" sz="2800" dirty="0" err="1">
                <a:latin typeface="+mj-lt"/>
              </a:rPr>
              <a:t>submodules</a:t>
            </a:r>
            <a:endParaRPr lang="en-US" sz="28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</a:rPr>
              <a:t>Modularity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dirty="0">
                <a:latin typeface="+mj-lt"/>
              </a:rPr>
              <a:t>Having well-defined functions and interfaces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</a:rPr>
              <a:t>Regularity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dirty="0">
                <a:latin typeface="+mj-lt"/>
              </a:rPr>
              <a:t>Encouraging uniformity, so modules can be easily reused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Three -y’s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2519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7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533400" y="1143000"/>
            <a:ext cx="7467600" cy="4953000"/>
          </a:xfrm>
        </p:spPr>
        <p:txBody>
          <a:bodyPr/>
          <a:lstStyle/>
          <a:p>
            <a:pPr eaLnBrk="1" hangingPunct="1"/>
            <a:r>
              <a:rPr lang="en-US" dirty="0" smtClean="0"/>
              <a:t>With logically valid inputs, every circuit element must produce logically valid outputs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Use limited ranges of voltages to represent discrete values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Static Discipline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50137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67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99362869"/>
              </p:ext>
            </p:extLst>
          </p:nvPr>
        </p:nvGraphicFramePr>
        <p:xfrm>
          <a:off x="2590800" y="731838"/>
          <a:ext cx="4191000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2" name="VISIO" r:id="rId8" imgW="1978401" imgH="517498" progId="Visio.Drawing.6">
                  <p:embed/>
                </p:oleObj>
              </mc:Choice>
              <mc:Fallback>
                <p:oleObj name="VISIO" r:id="rId8" imgW="1978401" imgH="51749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731838"/>
                        <a:ext cx="4191000" cy="109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8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87020571"/>
              </p:ext>
            </p:extLst>
          </p:nvPr>
        </p:nvGraphicFramePr>
        <p:xfrm>
          <a:off x="1312985" y="1752600"/>
          <a:ext cx="7221415" cy="302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3" name="VISIO" r:id="rId10" imgW="4030077" imgH="1686831" progId="Visio.Drawing.6">
                  <p:embed/>
                </p:oleObj>
              </mc:Choice>
              <mc:Fallback>
                <p:oleObj name="VISIO" r:id="rId10" imgW="4030077" imgH="168683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985" y="1752600"/>
                        <a:ext cx="7221415" cy="302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2166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Noise Margins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3556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67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29203663"/>
              </p:ext>
            </p:extLst>
          </p:nvPr>
        </p:nvGraphicFramePr>
        <p:xfrm>
          <a:off x="2590800" y="731838"/>
          <a:ext cx="4191000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10" name="VISIO" r:id="rId10" imgW="1978401" imgH="517498" progId="Visio.Drawing.6">
                  <p:embed/>
                </p:oleObj>
              </mc:Choice>
              <mc:Fallback>
                <p:oleObj name="VISIO" r:id="rId10" imgW="1978401" imgH="51749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731838"/>
                        <a:ext cx="4191000" cy="109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8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65555783"/>
              </p:ext>
            </p:extLst>
          </p:nvPr>
        </p:nvGraphicFramePr>
        <p:xfrm>
          <a:off x="1312985" y="1752600"/>
          <a:ext cx="7221415" cy="302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11" name="VISIO" r:id="rId12" imgW="4030077" imgH="1686831" progId="Visio.Drawing.6">
                  <p:embed/>
                </p:oleObj>
              </mc:Choice>
              <mc:Fallback>
                <p:oleObj name="VISIO" r:id="rId12" imgW="4030077" imgH="168683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985" y="1752600"/>
                        <a:ext cx="7221415" cy="302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2166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2169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05000" y="4800600"/>
            <a:ext cx="66294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1" dirty="0" smtClean="0"/>
              <a:t>High Noise Margin: </a:t>
            </a:r>
            <a:r>
              <a:rPr lang="en-US" sz="2400" b="1" i="1" dirty="0" smtClean="0">
                <a:solidFill>
                  <a:srgbClr val="0070C0"/>
                </a:solidFill>
              </a:rPr>
              <a:t>NM</a:t>
            </a:r>
            <a:r>
              <a:rPr lang="en-US" sz="2400" b="1" i="1" baseline="-25000" dirty="0" smtClean="0">
                <a:solidFill>
                  <a:srgbClr val="0070C0"/>
                </a:solidFill>
              </a:rPr>
              <a:t>H</a:t>
            </a:r>
            <a:r>
              <a:rPr lang="en-US" sz="2400" b="1" dirty="0" smtClean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= </a:t>
            </a:r>
            <a:r>
              <a:rPr lang="en-US" sz="2400" b="1" i="1" dirty="0">
                <a:solidFill>
                  <a:srgbClr val="0070C0"/>
                </a:solidFill>
              </a:rPr>
              <a:t>V</a:t>
            </a:r>
            <a:r>
              <a:rPr lang="en-US" sz="2400" b="1" i="1" baseline="-25000" dirty="0">
                <a:solidFill>
                  <a:srgbClr val="0070C0"/>
                </a:solidFill>
              </a:rPr>
              <a:t>OH</a:t>
            </a:r>
            <a:r>
              <a:rPr lang="en-US" sz="2400" b="1" dirty="0">
                <a:solidFill>
                  <a:srgbClr val="0070C0"/>
                </a:solidFill>
              </a:rPr>
              <a:t> – </a:t>
            </a:r>
            <a:r>
              <a:rPr lang="en-US" sz="2400" b="1" i="1" dirty="0">
                <a:solidFill>
                  <a:srgbClr val="0070C0"/>
                </a:solidFill>
              </a:rPr>
              <a:t>V</a:t>
            </a:r>
            <a:r>
              <a:rPr lang="en-US" sz="2400" b="1" i="1" baseline="-25000" dirty="0">
                <a:solidFill>
                  <a:srgbClr val="0070C0"/>
                </a:solidFill>
              </a:rPr>
              <a:t>IH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b="1" dirty="0" smtClean="0"/>
              <a:t>Low </a:t>
            </a:r>
            <a:r>
              <a:rPr lang="en-US" sz="2400" b="1" dirty="0"/>
              <a:t>Noise Margin: </a:t>
            </a:r>
            <a:r>
              <a:rPr lang="en-US" sz="2400" b="1" dirty="0" smtClean="0"/>
              <a:t> </a:t>
            </a:r>
            <a:r>
              <a:rPr lang="en-US" sz="2400" b="1" i="1" dirty="0" smtClean="0">
                <a:solidFill>
                  <a:srgbClr val="0070C0"/>
                </a:solidFill>
              </a:rPr>
              <a:t>NM</a:t>
            </a:r>
            <a:r>
              <a:rPr lang="en-US" sz="2400" b="1" i="1" baseline="-25000" dirty="0" smtClean="0">
                <a:solidFill>
                  <a:srgbClr val="0070C0"/>
                </a:solidFill>
              </a:rPr>
              <a:t>L</a:t>
            </a:r>
            <a:r>
              <a:rPr lang="en-US" sz="2400" b="1" dirty="0" smtClean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=  </a:t>
            </a:r>
            <a:r>
              <a:rPr lang="en-US" sz="2400" b="1" i="1" dirty="0">
                <a:solidFill>
                  <a:srgbClr val="0070C0"/>
                </a:solidFill>
              </a:rPr>
              <a:t>V</a:t>
            </a:r>
            <a:r>
              <a:rPr lang="en-US" sz="2400" b="1" i="1" baseline="-25000" dirty="0">
                <a:solidFill>
                  <a:srgbClr val="0070C0"/>
                </a:solidFill>
              </a:rPr>
              <a:t>IL</a:t>
            </a:r>
            <a:r>
              <a:rPr lang="en-US" sz="2400" b="1" dirty="0">
                <a:solidFill>
                  <a:srgbClr val="0070C0"/>
                </a:solidFill>
              </a:rPr>
              <a:t>  – </a:t>
            </a:r>
            <a:r>
              <a:rPr lang="en-US" sz="2400" b="1" i="1" dirty="0">
                <a:solidFill>
                  <a:srgbClr val="0070C0"/>
                </a:solidFill>
              </a:rPr>
              <a:t>V</a:t>
            </a:r>
            <a:r>
              <a:rPr lang="en-US" sz="2400" b="1" i="1" baseline="-25000" dirty="0">
                <a:solidFill>
                  <a:srgbClr val="0070C0"/>
                </a:solidFill>
              </a:rPr>
              <a:t>OL</a:t>
            </a:r>
          </a:p>
        </p:txBody>
      </p:sp>
      <p:sp>
        <p:nvSpPr>
          <p:cNvPr id="92170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28800" y="4851737"/>
            <a:ext cx="5562600" cy="1015663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Noise Margins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01132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19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4453256"/>
              </p:ext>
            </p:extLst>
          </p:nvPr>
        </p:nvGraphicFramePr>
        <p:xfrm>
          <a:off x="533400" y="1524000"/>
          <a:ext cx="7848600" cy="3503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6" name="VISIO" r:id="rId12" imgW="5458922" imgH="2437891" progId="Visio.Drawing.6">
                  <p:embed/>
                </p:oleObj>
              </mc:Choice>
              <mc:Fallback>
                <p:oleObj name="VISIO" r:id="rId12" imgW="5458922" imgH="243789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524000"/>
                        <a:ext cx="7848600" cy="35038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8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319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3192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52600" y="1143000"/>
            <a:ext cx="815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Ideal Buffer:                   </a:t>
            </a:r>
            <a:r>
              <a:rPr lang="en-US" dirty="0" smtClean="0"/>
              <a:t>  </a:t>
            </a:r>
            <a:r>
              <a:rPr lang="en-US" dirty="0"/>
              <a:t>Real Buffer:</a:t>
            </a:r>
          </a:p>
        </p:txBody>
      </p:sp>
      <p:sp>
        <p:nvSpPr>
          <p:cNvPr id="93193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66800" y="5119688"/>
            <a:ext cx="3733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i="1">
                <a:solidFill>
                  <a:srgbClr val="0070C0"/>
                </a:solidFill>
              </a:rPr>
              <a:t>NM</a:t>
            </a:r>
            <a:r>
              <a:rPr lang="en-US" b="1" i="1" baseline="-25000">
                <a:solidFill>
                  <a:srgbClr val="0070C0"/>
                </a:solidFill>
              </a:rPr>
              <a:t>H</a:t>
            </a:r>
            <a:r>
              <a:rPr lang="en-US" b="1">
                <a:solidFill>
                  <a:srgbClr val="0070C0"/>
                </a:solidFill>
              </a:rPr>
              <a:t> = </a:t>
            </a:r>
            <a:r>
              <a:rPr lang="en-US" b="1" i="1">
                <a:solidFill>
                  <a:srgbClr val="0070C0"/>
                </a:solidFill>
              </a:rPr>
              <a:t>NM</a:t>
            </a:r>
            <a:r>
              <a:rPr lang="en-US" b="1" i="1" baseline="-25000">
                <a:solidFill>
                  <a:srgbClr val="0070C0"/>
                </a:solidFill>
              </a:rPr>
              <a:t>L</a:t>
            </a:r>
            <a:r>
              <a:rPr lang="en-US" b="1">
                <a:solidFill>
                  <a:srgbClr val="0070C0"/>
                </a:solidFill>
              </a:rPr>
              <a:t> = </a:t>
            </a:r>
            <a:r>
              <a:rPr lang="en-US" b="1" i="1">
                <a:solidFill>
                  <a:srgbClr val="0070C0"/>
                </a:solidFill>
              </a:rPr>
              <a:t>V</a:t>
            </a:r>
            <a:r>
              <a:rPr lang="en-US" b="1" i="1" baseline="-25000">
                <a:solidFill>
                  <a:srgbClr val="0070C0"/>
                </a:solidFill>
              </a:rPr>
              <a:t>DD</a:t>
            </a:r>
            <a:r>
              <a:rPr lang="en-US" b="1">
                <a:solidFill>
                  <a:srgbClr val="0070C0"/>
                </a:solidFill>
              </a:rPr>
              <a:t>/2</a:t>
            </a:r>
            <a:endParaRPr lang="en-US" b="1" i="1" baseline="-25000">
              <a:solidFill>
                <a:srgbClr val="0070C0"/>
              </a:solidFill>
            </a:endParaRPr>
          </a:p>
        </p:txBody>
      </p:sp>
      <p:sp>
        <p:nvSpPr>
          <p:cNvPr id="93194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90600" y="5105400"/>
            <a:ext cx="3581400" cy="609600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DC Transfer Characteristics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105400" y="5119688"/>
            <a:ext cx="3733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i="1" dirty="0" smtClean="0">
                <a:solidFill>
                  <a:srgbClr val="0070C0"/>
                </a:solidFill>
              </a:rPr>
              <a:t>NM</a:t>
            </a:r>
            <a:r>
              <a:rPr lang="en-US" b="1" i="1" baseline="-25000" dirty="0" smtClean="0">
                <a:solidFill>
                  <a:srgbClr val="0070C0"/>
                </a:solidFill>
              </a:rPr>
              <a:t>H</a:t>
            </a:r>
            <a:r>
              <a:rPr lang="en-US" b="1" dirty="0" smtClean="0">
                <a:solidFill>
                  <a:srgbClr val="0070C0"/>
                </a:solidFill>
              </a:rPr>
              <a:t>, </a:t>
            </a:r>
            <a:r>
              <a:rPr lang="en-US" b="1" i="1" dirty="0" smtClean="0">
                <a:solidFill>
                  <a:srgbClr val="0070C0"/>
                </a:solidFill>
              </a:rPr>
              <a:t>NM</a:t>
            </a:r>
            <a:r>
              <a:rPr lang="en-US" b="1" i="1" baseline="-25000" dirty="0" smtClean="0">
                <a:solidFill>
                  <a:srgbClr val="0070C0"/>
                </a:solidFill>
              </a:rPr>
              <a:t>L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&lt;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i="1" dirty="0">
                <a:solidFill>
                  <a:srgbClr val="0070C0"/>
                </a:solidFill>
              </a:rPr>
              <a:t>V</a:t>
            </a:r>
            <a:r>
              <a:rPr lang="en-US" b="1" i="1" baseline="-25000" dirty="0">
                <a:solidFill>
                  <a:srgbClr val="0070C0"/>
                </a:solidFill>
              </a:rPr>
              <a:t>DD</a:t>
            </a:r>
            <a:r>
              <a:rPr lang="en-US" b="1" dirty="0">
                <a:solidFill>
                  <a:srgbClr val="0070C0"/>
                </a:solidFill>
              </a:rPr>
              <a:t>/2</a:t>
            </a:r>
            <a:endParaRPr lang="en-US" b="1" i="1" baseline="-25000" dirty="0">
              <a:solidFill>
                <a:srgbClr val="0070C0"/>
              </a:solidFill>
            </a:endParaRPr>
          </a:p>
        </p:txBody>
      </p:sp>
      <p:sp>
        <p:nvSpPr>
          <p:cNvPr id="13" name="Rectangle 8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29200" y="5105400"/>
            <a:ext cx="3581400" cy="609600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40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8966" name="Object 6"/>
          <p:cNvGraphicFramePr>
            <a:graphicFrameLocks noGrp="1" noChangeAspect="1"/>
          </p:cNvGraphicFramePr>
          <p:nvPr>
            <p:ph sz="quarter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07331186"/>
              </p:ext>
            </p:extLst>
          </p:nvPr>
        </p:nvGraphicFramePr>
        <p:xfrm>
          <a:off x="4038600" y="2286000"/>
          <a:ext cx="4953000" cy="3142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27" name="VISIO" r:id="rId9" imgW="2654955" imgH="1685782" progId="Visio.Drawing.6">
                  <p:embed/>
                </p:oleObj>
              </mc:Choice>
              <mc:Fallback>
                <p:oleObj name="VISIO" r:id="rId9" imgW="2654955" imgH="168578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286000"/>
                        <a:ext cx="4953000" cy="31422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6" name="Object 7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89366942"/>
              </p:ext>
            </p:extLst>
          </p:nvPr>
        </p:nvGraphicFramePr>
        <p:xfrm>
          <a:off x="3352800" y="1203325"/>
          <a:ext cx="205740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28" name="VISIO" r:id="rId11" imgW="772431" imgH="262566" progId="Visio.Drawing.6">
                  <p:embed/>
                </p:oleObj>
              </mc:Choice>
              <mc:Fallback>
                <p:oleObj name="VISIO" r:id="rId11" imgW="772431" imgH="26256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1203325"/>
                        <a:ext cx="205740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7" name="Object 9"/>
          <p:cNvGraphicFramePr>
            <a:graphicFrameLocks noGrp="1" noChangeAspect="1"/>
          </p:cNvGraphicFramePr>
          <p:nvPr>
            <p:ph sz="half" idx="4294967295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626847194"/>
              </p:ext>
            </p:extLst>
          </p:nvPr>
        </p:nvGraphicFramePr>
        <p:xfrm>
          <a:off x="762000" y="2380272"/>
          <a:ext cx="365760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29" name="VISIO" r:id="rId13" imgW="2601231" imgH="2294396" progId="Visio.Drawing.6">
                  <p:embed/>
                </p:oleObj>
              </mc:Choice>
              <mc:Fallback>
                <p:oleObj name="VISIO" r:id="rId13" imgW="2601231" imgH="229439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380272"/>
                        <a:ext cx="3657600" cy="30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2" name="Rectangle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4215" name="Rectangle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DC Transfer Characteristics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14534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533400" y="990600"/>
            <a:ext cx="7848600" cy="49530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In 1970’s and 1980’s, V</a:t>
            </a:r>
            <a:r>
              <a:rPr lang="en-US" baseline="-25000" dirty="0" smtClean="0"/>
              <a:t>DD</a:t>
            </a:r>
            <a:r>
              <a:rPr lang="en-US" dirty="0" smtClean="0"/>
              <a:t> = 5 V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V</a:t>
            </a:r>
            <a:r>
              <a:rPr lang="en-US" baseline="-25000" dirty="0" smtClean="0"/>
              <a:t>DD</a:t>
            </a:r>
            <a:r>
              <a:rPr lang="en-US" dirty="0" smtClean="0"/>
              <a:t> has dropped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Avoid frying tiny transistors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Save power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3.3 V, 2.5 V, 1.8 V, 1.5 V, 1.2 V, 1.0 V, …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Be careful connecting chips with different supply voltages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500" b="1" dirty="0" smtClean="0">
              <a:solidFill>
                <a:srgbClr val="0070C0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dirty="0" smtClean="0">
                <a:solidFill>
                  <a:srgbClr val="0070C0"/>
                </a:solidFill>
              </a:rPr>
              <a:t>	</a:t>
            </a:r>
            <a:endParaRPr lang="en-US" sz="2400" dirty="0" smtClean="0"/>
          </a:p>
        </p:txBody>
      </p:sp>
      <p:sp>
        <p:nvSpPr>
          <p:cNvPr id="95239" name="Rectangle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0" y="16002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</a:t>
            </a:r>
            <a:r>
              <a:rPr lang="en-US" sz="4400" baseline="-25000" dirty="0" smtClean="0">
                <a:solidFill>
                  <a:schemeClr val="bg1"/>
                </a:solidFill>
                <a:latin typeface="+mj-lt"/>
              </a:rPr>
              <a:t>DD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Scaling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26975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238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3769676"/>
              </p:ext>
            </p:extLst>
          </p:nvPr>
        </p:nvGraphicFramePr>
        <p:xfrm>
          <a:off x="7010400" y="990600"/>
          <a:ext cx="2173287" cy="381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8" r:id="rId7" imgW="1123950" imgH="1971675" progId="">
                  <p:embed/>
                </p:oleObj>
              </mc:Choice>
              <mc:Fallback>
                <p:oleObj r:id="rId7" imgW="1123950" imgH="197167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990600"/>
                        <a:ext cx="2173287" cy="381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7" name="Rectangle 3"/>
          <p:cNvSpPr>
            <a:spLocks noGrp="1" noChangeArrowheads="1"/>
          </p:cNvSpPr>
          <p:nvPr>
            <p:ph type="body" sz="half" idx="4294967295"/>
            <p:custDataLst>
              <p:tags r:id="rId3"/>
            </p:custDataLst>
          </p:nvPr>
        </p:nvSpPr>
        <p:spPr>
          <a:xfrm>
            <a:off x="533400" y="990600"/>
            <a:ext cx="7848600" cy="49530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In 1970’s and 1980’s, V</a:t>
            </a:r>
            <a:r>
              <a:rPr lang="en-US" baseline="-25000" dirty="0" smtClean="0"/>
              <a:t>DD</a:t>
            </a:r>
            <a:r>
              <a:rPr lang="en-US" dirty="0" smtClean="0"/>
              <a:t> = 5 V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V</a:t>
            </a:r>
            <a:r>
              <a:rPr lang="en-US" baseline="-25000" dirty="0" smtClean="0"/>
              <a:t>DD</a:t>
            </a:r>
            <a:r>
              <a:rPr lang="en-US" dirty="0" smtClean="0"/>
              <a:t> has dropped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Avoid frying tiny transistors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Save power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3.3 V, 2.5 V, 1.8 V, 1.5 V, 1.2 V, 1.0 V, …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Be careful connecting chips with different supply voltages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500" b="1" dirty="0" smtClean="0">
              <a:solidFill>
                <a:srgbClr val="0070C0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dirty="0" smtClean="0">
                <a:solidFill>
                  <a:srgbClr val="0070C0"/>
                </a:solidFill>
              </a:rPr>
              <a:t>	Chips operate because they contain magic smoke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dirty="0" smtClean="0"/>
              <a:t>Proof: </a:t>
            </a:r>
            <a:r>
              <a:rPr lang="en-US" sz="2400" dirty="0" smtClean="0"/>
              <a:t>if the magic smoke is let out, the chip stops working</a:t>
            </a:r>
          </a:p>
        </p:txBody>
      </p:sp>
      <p:sp>
        <p:nvSpPr>
          <p:cNvPr id="95239" name="Rectangle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0" y="16002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</a:t>
            </a:r>
            <a:r>
              <a:rPr lang="en-US" sz="4400" baseline="-25000" dirty="0" smtClean="0">
                <a:solidFill>
                  <a:schemeClr val="bg1"/>
                </a:solidFill>
                <a:latin typeface="+mj-lt"/>
              </a:rPr>
              <a:t>DD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Scaling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39744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0041" name="Group 57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97696318"/>
              </p:ext>
            </p:extLst>
          </p:nvPr>
        </p:nvGraphicFramePr>
        <p:xfrm>
          <a:off x="685800" y="1524000"/>
          <a:ext cx="7772400" cy="3200402"/>
        </p:xfrm>
        <a:graphic>
          <a:graphicData uri="http://schemas.openxmlformats.org/drawingml/2006/table">
            <a:tbl>
              <a:tblPr/>
              <a:tblGrid>
                <a:gridCol w="1981200"/>
                <a:gridCol w="2057400"/>
                <a:gridCol w="990600"/>
                <a:gridCol w="914400"/>
                <a:gridCol w="914400"/>
                <a:gridCol w="914400"/>
              </a:tblGrid>
              <a:tr h="557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Logic Family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V</a:t>
                      </a:r>
                      <a:r>
                        <a:rPr kumimoji="0" lang="en-US" sz="24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V</a:t>
                      </a:r>
                      <a:r>
                        <a:rPr kumimoji="0" lang="en-US" sz="24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V</a:t>
                      </a:r>
                      <a:r>
                        <a:rPr kumimoji="0" lang="en-US" sz="24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V</a:t>
                      </a:r>
                      <a:r>
                        <a:rPr kumimoji="0" lang="en-US" sz="24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OL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V</a:t>
                      </a:r>
                      <a:r>
                        <a:rPr kumimoji="0" lang="en-US" sz="24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OH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661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TTL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5 (4.75 - 5.25)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0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CMOS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5 (4.5 - 6)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1.35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0.33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3.84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5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LVTTL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3.3 (3 - 3.6)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LVCMOS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3.3 (3 - 3.6)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0.36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626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626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Logic Family Examples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3199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287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08180142"/>
              </p:ext>
            </p:extLst>
          </p:nvPr>
        </p:nvGraphicFramePr>
        <p:xfrm>
          <a:off x="2362200" y="3581400"/>
          <a:ext cx="4419600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7" name="VISIO" r:id="rId6" imgW="1616610" imgH="772431" progId="Visio.Drawing.6">
                  <p:embed/>
                </p:oleObj>
              </mc:Choice>
              <mc:Fallback>
                <p:oleObj name="VISIO" r:id="rId6" imgW="1616610" imgH="77243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581400"/>
                        <a:ext cx="4419600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6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15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800" dirty="0">
                <a:latin typeface="+mj-lt"/>
              </a:rPr>
              <a:t>Logic gates </a:t>
            </a:r>
            <a:r>
              <a:rPr lang="en-US" sz="3800" dirty="0" smtClean="0">
                <a:latin typeface="+mj-lt"/>
              </a:rPr>
              <a:t>built from </a:t>
            </a:r>
            <a:r>
              <a:rPr lang="en-US" sz="3800" dirty="0">
                <a:latin typeface="+mj-lt"/>
              </a:rPr>
              <a:t>transistors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800" dirty="0" smtClean="0">
                <a:latin typeface="+mj-lt"/>
              </a:rPr>
              <a:t>3-ported </a:t>
            </a:r>
            <a:r>
              <a:rPr lang="en-US" sz="3800" dirty="0">
                <a:latin typeface="+mj-lt"/>
              </a:rPr>
              <a:t>voltage-controlled switch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dirty="0" smtClean="0">
                <a:latin typeface="+mj-lt"/>
              </a:rPr>
              <a:t>2 </a:t>
            </a:r>
            <a:r>
              <a:rPr lang="en-US" sz="2800" dirty="0">
                <a:latin typeface="+mj-lt"/>
              </a:rPr>
              <a:t>ports </a:t>
            </a:r>
            <a:r>
              <a:rPr lang="en-US" sz="2800" dirty="0" smtClean="0">
                <a:latin typeface="+mj-lt"/>
              </a:rPr>
              <a:t>connected </a:t>
            </a:r>
            <a:r>
              <a:rPr lang="en-US" sz="2800" dirty="0">
                <a:latin typeface="+mj-lt"/>
              </a:rPr>
              <a:t>depending on </a:t>
            </a:r>
            <a:r>
              <a:rPr lang="en-US" sz="2800" dirty="0" smtClean="0">
                <a:latin typeface="+mj-lt"/>
              </a:rPr>
              <a:t>voltage of 3rd</a:t>
            </a:r>
            <a:endParaRPr lang="en-US" sz="2800" dirty="0">
              <a:latin typeface="+mj-lt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dirty="0" smtClean="0">
                <a:latin typeface="+mj-lt"/>
              </a:rPr>
              <a:t>d </a:t>
            </a:r>
            <a:r>
              <a:rPr lang="en-US" sz="2800" dirty="0">
                <a:latin typeface="+mj-lt"/>
              </a:rPr>
              <a:t>and </a:t>
            </a:r>
            <a:r>
              <a:rPr lang="en-US" sz="2800" dirty="0" smtClean="0">
                <a:latin typeface="+mj-lt"/>
              </a:rPr>
              <a:t>s </a:t>
            </a:r>
            <a:r>
              <a:rPr lang="en-US" sz="2800" dirty="0">
                <a:latin typeface="+mj-lt"/>
              </a:rPr>
              <a:t>are connected (ON) </a:t>
            </a:r>
            <a:r>
              <a:rPr lang="en-US" sz="2800" dirty="0" smtClean="0">
                <a:latin typeface="+mj-lt"/>
              </a:rPr>
              <a:t>when g </a:t>
            </a:r>
            <a:r>
              <a:rPr lang="en-US" sz="2800" dirty="0">
                <a:latin typeface="+mj-lt"/>
              </a:rPr>
              <a:t>is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Transistors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57656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8310" name="Rectangle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1219200"/>
            <a:ext cx="4800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Nicknamed “Mayor of Silicon Valley”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Cofounded Fairchild Semiconductor in 1957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Cofounded Intel in 1968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Co-invented the integrated circuit</a:t>
            </a:r>
          </a:p>
        </p:txBody>
      </p:sp>
      <p:pic>
        <p:nvPicPr>
          <p:cNvPr id="98311" name="Picture 9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95400"/>
            <a:ext cx="2819400" cy="419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Robert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Noyce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, 1927-1990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015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3277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1219200"/>
            <a:ext cx="3810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</a:rPr>
              <a:t>Hierarchy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3200" b="1" dirty="0">
                <a:latin typeface="+mj-lt"/>
              </a:rPr>
              <a:t>Three main modules: </a:t>
            </a:r>
            <a:r>
              <a:rPr lang="en-US" sz="3200" dirty="0">
                <a:latin typeface="+mj-lt"/>
              </a:rPr>
              <a:t>lock, stock, and barrel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3200" b="1" dirty="0" err="1">
                <a:latin typeface="+mj-lt"/>
              </a:rPr>
              <a:t>Submodules</a:t>
            </a:r>
            <a:r>
              <a:rPr lang="en-US" sz="3200" b="1" dirty="0">
                <a:latin typeface="+mj-lt"/>
              </a:rPr>
              <a:t> of lock: </a:t>
            </a:r>
            <a:r>
              <a:rPr lang="en-US" sz="3200" dirty="0">
                <a:latin typeface="+mj-lt"/>
              </a:rPr>
              <a:t>hammer, flint, </a:t>
            </a:r>
            <a:r>
              <a:rPr lang="en-US" sz="3200" dirty="0" err="1">
                <a:latin typeface="+mj-lt"/>
              </a:rPr>
              <a:t>frizzen</a:t>
            </a:r>
            <a:r>
              <a:rPr lang="en-US" sz="3200" dirty="0">
                <a:latin typeface="+mj-lt"/>
              </a:rPr>
              <a:t>, etc. </a:t>
            </a:r>
          </a:p>
        </p:txBody>
      </p:sp>
      <p:pic>
        <p:nvPicPr>
          <p:cNvPr id="32775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24000"/>
            <a:ext cx="4495800" cy="379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Example: The Flintlock Rifle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42995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334" name="Object 4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14472170"/>
              </p:ext>
            </p:extLst>
          </p:nvPr>
        </p:nvGraphicFramePr>
        <p:xfrm>
          <a:off x="1219200" y="3352800"/>
          <a:ext cx="6858000" cy="2489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1" name="VISIO" r:id="rId7" imgW="4053840" imgH="1467612" progId="Visio.Drawing.6">
                  <p:embed/>
                </p:oleObj>
              </mc:Choice>
              <mc:Fallback>
                <p:oleObj name="VISIO" r:id="rId7" imgW="4053840" imgH="146761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352800"/>
                        <a:ext cx="6858000" cy="24895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933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200" y="990600"/>
            <a:ext cx="815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</a:rPr>
              <a:t>Transistors </a:t>
            </a:r>
            <a:r>
              <a:rPr lang="en-US" sz="2800" dirty="0" smtClean="0">
                <a:latin typeface="+mj-lt"/>
              </a:rPr>
              <a:t>built from </a:t>
            </a:r>
            <a:r>
              <a:rPr lang="en-US" sz="2800" dirty="0">
                <a:latin typeface="+mj-lt"/>
              </a:rPr>
              <a:t>silicon, a semiconductor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</a:rPr>
              <a:t>Pure silicon is a poor conductor (no free charges)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</a:rPr>
              <a:t>Doped silicon is a good conductor (free charges)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</a:rPr>
              <a:t>n-type (free </a:t>
            </a:r>
            <a:r>
              <a:rPr lang="en-US" sz="2400" b="1" i="1" dirty="0">
                <a:solidFill>
                  <a:srgbClr val="0070C0"/>
                </a:solidFill>
                <a:latin typeface="+mj-lt"/>
              </a:rPr>
              <a:t>n</a:t>
            </a:r>
            <a:r>
              <a:rPr lang="en-US" sz="2400" dirty="0">
                <a:latin typeface="+mj-lt"/>
              </a:rPr>
              <a:t>egative charges, electrons)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</a:rPr>
              <a:t>p-type (free </a:t>
            </a:r>
            <a:r>
              <a:rPr lang="en-US" sz="2400" b="1" i="1" dirty="0">
                <a:solidFill>
                  <a:srgbClr val="0070C0"/>
                </a:solidFill>
                <a:latin typeface="+mj-lt"/>
              </a:rPr>
              <a:t>p</a:t>
            </a:r>
            <a:r>
              <a:rPr lang="en-US" sz="2400" dirty="0">
                <a:latin typeface="+mj-lt"/>
              </a:rPr>
              <a:t>ositive charges, holes)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Silicon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9889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358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782409"/>
              </p:ext>
            </p:extLst>
          </p:nvPr>
        </p:nvGraphicFramePr>
        <p:xfrm>
          <a:off x="4267200" y="2858194"/>
          <a:ext cx="5943600" cy="3009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4" name="VISIO" r:id="rId7" imgW="3813048" imgH="1929384" progId="Visio.Drawing.6">
                  <p:embed/>
                </p:oleObj>
              </mc:Choice>
              <mc:Fallback>
                <p:oleObj name="VISIO" r:id="rId7" imgW="3813048" imgH="192938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2858194"/>
                        <a:ext cx="5943600" cy="30092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00359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143000"/>
            <a:ext cx="815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</a:rPr>
              <a:t>Metal oxide silicon (MOS) transistors: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dirty="0" err="1">
                <a:latin typeface="+mj-lt"/>
              </a:rPr>
              <a:t>Polysilicon</a:t>
            </a:r>
            <a:r>
              <a:rPr lang="en-US" sz="2800" dirty="0">
                <a:latin typeface="+mj-lt"/>
              </a:rPr>
              <a:t> (used to be </a:t>
            </a:r>
            <a:r>
              <a:rPr lang="en-US" sz="2800" b="1" dirty="0">
                <a:latin typeface="+mj-lt"/>
              </a:rPr>
              <a:t>metal</a:t>
            </a:r>
            <a:r>
              <a:rPr lang="en-US" sz="2800" dirty="0">
                <a:latin typeface="+mj-lt"/>
              </a:rPr>
              <a:t>) gate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b="1" dirty="0">
                <a:latin typeface="+mj-lt"/>
              </a:rPr>
              <a:t>Oxide</a:t>
            </a:r>
            <a:r>
              <a:rPr lang="en-US" sz="2800" dirty="0">
                <a:latin typeface="+mj-lt"/>
              </a:rPr>
              <a:t> (silicon dioxide) insulator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dirty="0">
                <a:latin typeface="+mj-lt"/>
              </a:rPr>
              <a:t>Doped </a:t>
            </a:r>
            <a:r>
              <a:rPr lang="en-US" sz="2800" b="1" dirty="0">
                <a:latin typeface="+mj-lt"/>
              </a:rPr>
              <a:t>silicon</a:t>
            </a:r>
            <a:endParaRPr lang="en-US" sz="28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MOS Transistors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8719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382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48529280"/>
              </p:ext>
            </p:extLst>
          </p:nvPr>
        </p:nvGraphicFramePr>
        <p:xfrm>
          <a:off x="685800" y="3130550"/>
          <a:ext cx="7772400" cy="288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9" name="VISIO" r:id="rId8" imgW="3921692" imgH="1457850" progId="Visio.Drawing.6">
                  <p:embed/>
                </p:oleObj>
              </mc:Choice>
              <mc:Fallback>
                <p:oleObj name="VISIO" r:id="rId8" imgW="3921692" imgH="145785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130550"/>
                        <a:ext cx="7772400" cy="288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01383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066800"/>
            <a:ext cx="3581400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</a:rPr>
              <a:t>Gate = </a:t>
            </a:r>
            <a:r>
              <a:rPr lang="en-US" sz="3200" b="1" dirty="0" smtClean="0">
                <a:solidFill>
                  <a:srgbClr val="0070C0"/>
                </a:solidFill>
                <a:latin typeface="+mj-lt"/>
              </a:rPr>
              <a:t>0</a:t>
            </a:r>
            <a:r>
              <a:rPr lang="en-US" sz="3200" b="1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+mj-lt"/>
              </a:rPr>
              <a:t> </a:t>
            </a:r>
          </a:p>
          <a:p>
            <a:pPr eaLnBrk="1" hangingPunct="1">
              <a:spcBef>
                <a:spcPct val="50000"/>
              </a:spcBef>
            </a:pPr>
            <a:r>
              <a:rPr lang="en-US" b="1" dirty="0" smtClean="0">
                <a:latin typeface="+mj-lt"/>
              </a:rPr>
              <a:t>OFF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(no connection between source and drain)</a:t>
            </a:r>
          </a:p>
        </p:txBody>
      </p:sp>
      <p:sp>
        <p:nvSpPr>
          <p:cNvPr id="101384" name="Text Box 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00600" y="1066800"/>
            <a:ext cx="40386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</a:rPr>
              <a:t>Gate = </a:t>
            </a:r>
            <a:r>
              <a:rPr lang="en-US" sz="3200" b="1" dirty="0" smtClean="0">
                <a:solidFill>
                  <a:srgbClr val="0070C0"/>
                </a:solidFill>
                <a:latin typeface="+mj-lt"/>
              </a:rPr>
              <a:t>1 </a:t>
            </a:r>
          </a:p>
          <a:p>
            <a:pPr eaLnBrk="1" hangingPunct="1">
              <a:spcBef>
                <a:spcPct val="50000"/>
              </a:spcBef>
            </a:pPr>
            <a:r>
              <a:rPr lang="en-US" b="1" dirty="0" smtClean="0">
                <a:latin typeface="+mj-lt"/>
              </a:rPr>
              <a:t>ON</a:t>
            </a:r>
            <a:r>
              <a:rPr lang="en-US" dirty="0" smtClean="0">
                <a:latin typeface="+mj-lt"/>
              </a:rPr>
              <a:t>  </a:t>
            </a:r>
            <a:r>
              <a:rPr lang="en-US" dirty="0">
                <a:latin typeface="+mj-lt"/>
              </a:rPr>
              <a:t>(channel between source and drain)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Transistors: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nMOS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8374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5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219200"/>
            <a:ext cx="6172200" cy="49530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dirty="0" err="1" smtClean="0"/>
              <a:t>pMOS</a:t>
            </a:r>
            <a:r>
              <a:rPr lang="en-US" b="1" dirty="0" smtClean="0"/>
              <a:t> transistor is opposite</a:t>
            </a:r>
          </a:p>
          <a:p>
            <a:pPr lvl="1" eaLnBrk="1" hangingPunct="1"/>
            <a:r>
              <a:rPr lang="en-US" sz="2400" b="1" dirty="0" smtClean="0"/>
              <a:t>ON</a:t>
            </a:r>
            <a:r>
              <a:rPr lang="en-US" sz="2400" dirty="0" smtClean="0"/>
              <a:t> when </a:t>
            </a:r>
            <a:r>
              <a:rPr lang="en-US" sz="2400" b="1" dirty="0" smtClean="0"/>
              <a:t>Gate = 0</a:t>
            </a:r>
          </a:p>
          <a:p>
            <a:pPr lvl="1" eaLnBrk="1" hangingPunct="1"/>
            <a:r>
              <a:rPr lang="en-US" sz="2400" b="1" dirty="0" smtClean="0"/>
              <a:t>OFF</a:t>
            </a:r>
            <a:r>
              <a:rPr lang="en-US" sz="2400" dirty="0" smtClean="0"/>
              <a:t> when </a:t>
            </a:r>
            <a:r>
              <a:rPr lang="en-US" sz="2400" b="1" dirty="0" smtClean="0"/>
              <a:t>Gate = 1</a:t>
            </a:r>
          </a:p>
        </p:txBody>
      </p:sp>
      <p:graphicFrame>
        <p:nvGraphicFramePr>
          <p:cNvPr id="102406" name="Object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929586"/>
              </p:ext>
            </p:extLst>
          </p:nvPr>
        </p:nvGraphicFramePr>
        <p:xfrm>
          <a:off x="3886200" y="2376487"/>
          <a:ext cx="4191000" cy="356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3" name="VISIO" r:id="rId6" imgW="2006640" imgH="1708560" progId="Visio.Drawing.6">
                  <p:embed/>
                </p:oleObj>
              </mc:Choice>
              <mc:Fallback>
                <p:oleObj name="VISIO" r:id="rId6" imgW="2006640" imgH="1708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376487"/>
                        <a:ext cx="4191000" cy="3567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Transistors: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pMOS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57063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430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8461037"/>
              </p:ext>
            </p:extLst>
          </p:nvPr>
        </p:nvGraphicFramePr>
        <p:xfrm>
          <a:off x="990600" y="1524000"/>
          <a:ext cx="7772400" cy="354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7" name="VISIO" r:id="rId6" imgW="3170632" imgH="1444111" progId="Visio.Drawing.6">
                  <p:embed/>
                </p:oleObj>
              </mc:Choice>
              <mc:Fallback>
                <p:oleObj name="VISIO" r:id="rId6" imgW="3170632" imgH="144411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524000"/>
                        <a:ext cx="7772400" cy="354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2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Transistor Function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33154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4" name="Rectangle 5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457200" y="1143000"/>
            <a:ext cx="8534400" cy="4953000"/>
          </a:xfrm>
        </p:spPr>
        <p:txBody>
          <a:bodyPr/>
          <a:lstStyle/>
          <a:p>
            <a:pPr eaLnBrk="1" hangingPunct="1"/>
            <a:r>
              <a:rPr lang="en-US" b="1" dirty="0" err="1" smtClean="0">
                <a:solidFill>
                  <a:srgbClr val="0070C0"/>
                </a:solidFill>
              </a:rPr>
              <a:t>nMOS</a:t>
            </a:r>
            <a:r>
              <a:rPr lang="en-US" b="1" dirty="0" smtClean="0"/>
              <a:t>: </a:t>
            </a:r>
            <a:r>
              <a:rPr lang="en-US" dirty="0" smtClean="0"/>
              <a:t>pass good </a:t>
            </a:r>
            <a:r>
              <a:rPr lang="en-US" b="1" dirty="0" smtClean="0">
                <a:solidFill>
                  <a:srgbClr val="0070C0"/>
                </a:solidFill>
              </a:rPr>
              <a:t>0</a:t>
            </a:r>
            <a:r>
              <a:rPr lang="en-US" dirty="0" smtClean="0"/>
              <a:t>’s, so connect source to GND</a:t>
            </a:r>
          </a:p>
          <a:p>
            <a:pPr eaLnBrk="1" hangingPunct="1"/>
            <a:r>
              <a:rPr lang="en-US" b="1" dirty="0" err="1" smtClean="0">
                <a:solidFill>
                  <a:srgbClr val="0070C0"/>
                </a:solidFill>
              </a:rPr>
              <a:t>pMOS</a:t>
            </a:r>
            <a:r>
              <a:rPr lang="en-US" b="1" dirty="0" smtClean="0"/>
              <a:t>: </a:t>
            </a:r>
            <a:r>
              <a:rPr lang="en-US" dirty="0" smtClean="0"/>
              <a:t>pass good </a:t>
            </a:r>
            <a:r>
              <a:rPr lang="en-US" b="1" dirty="0" smtClean="0">
                <a:solidFill>
                  <a:srgbClr val="0070C0"/>
                </a:solidFill>
              </a:rPr>
              <a:t>1</a:t>
            </a:r>
            <a:r>
              <a:rPr lang="en-US" dirty="0" smtClean="0"/>
              <a:t>’s, so connect source to </a:t>
            </a:r>
            <a:r>
              <a:rPr lang="en-US" i="1" dirty="0" smtClean="0"/>
              <a:t>V</a:t>
            </a:r>
            <a:r>
              <a:rPr lang="en-US" i="1" baseline="-25000" dirty="0" smtClean="0"/>
              <a:t>DD</a:t>
            </a:r>
          </a:p>
        </p:txBody>
      </p:sp>
      <p:graphicFrame>
        <p:nvGraphicFramePr>
          <p:cNvPr id="104455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51931742"/>
              </p:ext>
            </p:extLst>
          </p:nvPr>
        </p:nvGraphicFramePr>
        <p:xfrm>
          <a:off x="2540794" y="2362200"/>
          <a:ext cx="4062412" cy="348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1" name="VISIO" r:id="rId7" imgW="1572768" imgH="1347216" progId="Visio.Drawing.6">
                  <p:embed/>
                </p:oleObj>
              </mc:Choice>
              <mc:Fallback>
                <p:oleObj name="VISIO" r:id="rId7" imgW="1572768" imgH="134721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794" y="2362200"/>
                        <a:ext cx="4062412" cy="348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2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Transistor Function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6104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478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48984802"/>
              </p:ext>
            </p:extLst>
          </p:nvPr>
        </p:nvGraphicFramePr>
        <p:xfrm>
          <a:off x="4706938" y="1066800"/>
          <a:ext cx="2151062" cy="283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6" name="VISIO" r:id="rId8" imgW="771144" imgH="1010412" progId="Visio.Drawing.11">
                  <p:embed/>
                </p:oleObj>
              </mc:Choice>
              <mc:Fallback>
                <p:oleObj name="VISIO" r:id="rId8" imgW="771144" imgH="101041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6938" y="1066800"/>
                        <a:ext cx="2151062" cy="283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9" name="Object 5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41644306"/>
              </p:ext>
            </p:extLst>
          </p:nvPr>
        </p:nvGraphicFramePr>
        <p:xfrm>
          <a:off x="1801813" y="990600"/>
          <a:ext cx="2143125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7" name="VISIO" r:id="rId10" imgW="886968" imgH="1226820" progId="Visio.Drawing.11">
                  <p:embed/>
                </p:oleObj>
              </mc:Choice>
              <mc:Fallback>
                <p:oleObj name="VISIO" r:id="rId10" imgW="886968" imgH="12268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1813" y="990600"/>
                        <a:ext cx="2143125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3330" name="Group 34"/>
          <p:cNvGraphicFramePr>
            <a:graphicFrameLocks noGrp="1"/>
          </p:cNvGraphicFramePr>
          <p:nvPr>
            <p:ph sz="quarter" idx="4294967295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610347321"/>
              </p:ext>
            </p:extLst>
          </p:nvPr>
        </p:nvGraphicFramePr>
        <p:xfrm>
          <a:off x="2667000" y="4114800"/>
          <a:ext cx="3810000" cy="1581150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  <a:gridCol w="952500"/>
                <a:gridCol w="952500"/>
              </a:tblGrid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5476" name="Rectangle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CMOS Gates: NOT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94003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CMOS Gates: NOT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Grp="1"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41644306"/>
              </p:ext>
            </p:extLst>
          </p:nvPr>
        </p:nvGraphicFramePr>
        <p:xfrm>
          <a:off x="1801813" y="990600"/>
          <a:ext cx="2143125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0" name="VISIO" r:id="rId8" imgW="886968" imgH="1226820" progId="Visio.Drawing.11">
                  <p:embed/>
                </p:oleObj>
              </mc:Choice>
              <mc:Fallback>
                <p:oleObj name="VISIO" r:id="rId8" imgW="886968" imgH="1226820" progId="Visio.Drawing.11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1813" y="990600"/>
                        <a:ext cx="2143125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Grp="1"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048984802"/>
              </p:ext>
            </p:extLst>
          </p:nvPr>
        </p:nvGraphicFramePr>
        <p:xfrm>
          <a:off x="4706938" y="1066800"/>
          <a:ext cx="2151062" cy="283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1" name="VISIO" r:id="rId10" imgW="771144" imgH="1010412" progId="Visio.Drawing.11">
                  <p:embed/>
                </p:oleObj>
              </mc:Choice>
              <mc:Fallback>
                <p:oleObj name="VISIO" r:id="rId10" imgW="771144" imgH="1010412" progId="Visio.Drawing.11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6938" y="1066800"/>
                        <a:ext cx="2151062" cy="283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34"/>
          <p:cNvGraphicFramePr>
            <a:graphicFrameLocks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827382097"/>
              </p:ext>
            </p:extLst>
          </p:nvPr>
        </p:nvGraphicFramePr>
        <p:xfrm>
          <a:off x="2667000" y="4114800"/>
          <a:ext cx="3810000" cy="1581150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  <a:gridCol w="952500"/>
                <a:gridCol w="952500"/>
              </a:tblGrid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9043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550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30579069"/>
              </p:ext>
            </p:extLst>
          </p:nvPr>
        </p:nvGraphicFramePr>
        <p:xfrm>
          <a:off x="4343400" y="1143000"/>
          <a:ext cx="2604231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2" name="VISIO" r:id="rId8" imgW="944880" imgH="745236" progId="Visio.Drawing.6">
                  <p:embed/>
                </p:oleObj>
              </mc:Choice>
              <mc:Fallback>
                <p:oleObj name="VISIO" r:id="rId8" imgW="944880" imgH="74523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1143000"/>
                        <a:ext cx="2604231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1" name="Object 5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03979003"/>
              </p:ext>
            </p:extLst>
          </p:nvPr>
        </p:nvGraphicFramePr>
        <p:xfrm>
          <a:off x="2147147" y="924498"/>
          <a:ext cx="1586654" cy="2580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3" name="VISIO" r:id="rId10" imgW="896112" imgH="1455420" progId="Visio.Drawing.6">
                  <p:embed/>
                </p:oleObj>
              </mc:Choice>
              <mc:Fallback>
                <p:oleObj name="VISIO" r:id="rId10" imgW="896112" imgH="14554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147" y="924498"/>
                        <a:ext cx="1586654" cy="25807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9430" name="Group 6"/>
          <p:cNvGraphicFramePr>
            <a:graphicFrameLocks noGrp="1"/>
          </p:cNvGraphicFramePr>
          <p:nvPr>
            <p:ph sz="quarter" idx="4294967295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447231293"/>
              </p:ext>
            </p:extLst>
          </p:nvPr>
        </p:nvGraphicFramePr>
        <p:xfrm>
          <a:off x="2209800" y="3505200"/>
          <a:ext cx="4800600" cy="228600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838200"/>
                <a:gridCol w="838200"/>
                <a:gridCol w="838200"/>
                <a:gridCol w="838200"/>
                <a:gridCol w="685800"/>
              </a:tblGrid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404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548" name="Rectangle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CMOS Gates: NAND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01496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550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00368113"/>
              </p:ext>
            </p:extLst>
          </p:nvPr>
        </p:nvGraphicFramePr>
        <p:xfrm>
          <a:off x="4343400" y="1143000"/>
          <a:ext cx="2604231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0" name="VISIO" r:id="rId8" imgW="944880" imgH="745236" progId="Visio.Drawing.6">
                  <p:embed/>
                </p:oleObj>
              </mc:Choice>
              <mc:Fallback>
                <p:oleObj name="VISIO" r:id="rId8" imgW="944880" imgH="74523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1143000"/>
                        <a:ext cx="2604231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1" name="Object 5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7125845"/>
              </p:ext>
            </p:extLst>
          </p:nvPr>
        </p:nvGraphicFramePr>
        <p:xfrm>
          <a:off x="2147147" y="924498"/>
          <a:ext cx="1586654" cy="2580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1" name="VISIO" r:id="rId10" imgW="896112" imgH="1455420" progId="Visio.Drawing.6">
                  <p:embed/>
                </p:oleObj>
              </mc:Choice>
              <mc:Fallback>
                <p:oleObj name="VISIO" r:id="rId10" imgW="896112" imgH="14554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147" y="924498"/>
                        <a:ext cx="1586654" cy="25807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9430" name="Group 6"/>
          <p:cNvGraphicFramePr>
            <a:graphicFrameLocks noGrp="1"/>
          </p:cNvGraphicFramePr>
          <p:nvPr>
            <p:ph sz="quarter" idx="4294967295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448910568"/>
              </p:ext>
            </p:extLst>
          </p:nvPr>
        </p:nvGraphicFramePr>
        <p:xfrm>
          <a:off x="2209800" y="3505200"/>
          <a:ext cx="4800600" cy="228600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838200"/>
                <a:gridCol w="838200"/>
                <a:gridCol w="838200"/>
                <a:gridCol w="838200"/>
                <a:gridCol w="685800"/>
              </a:tblGrid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404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548" name="Rectangle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CMOS Gates: NAND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05591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3379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3886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</a:rPr>
              <a:t>Modularity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b="1" dirty="0">
                <a:latin typeface="+mj-lt"/>
              </a:rPr>
              <a:t>Function of stock: </a:t>
            </a:r>
            <a:r>
              <a:rPr lang="en-US" sz="2800" dirty="0">
                <a:latin typeface="+mj-lt"/>
              </a:rPr>
              <a:t>mount barrel and lock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b="1" dirty="0">
                <a:latin typeface="+mj-lt"/>
              </a:rPr>
              <a:t>Interface of stock: </a:t>
            </a:r>
            <a:r>
              <a:rPr lang="en-US" sz="2800" dirty="0">
                <a:latin typeface="+mj-lt"/>
              </a:rPr>
              <a:t>length and location of mounting pins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</a:rPr>
              <a:t>Regularity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dirty="0">
                <a:latin typeface="+mj-lt"/>
              </a:rPr>
              <a:t>Interchangeable parts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800" dirty="0">
              <a:latin typeface="+mj-lt"/>
            </a:endParaRPr>
          </a:p>
        </p:txBody>
      </p:sp>
      <p:pic>
        <p:nvPicPr>
          <p:cNvPr id="33799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24000"/>
            <a:ext cx="4495800" cy="379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Example: The Flintlock Rifle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3724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574" name="Object 4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815291"/>
              </p:ext>
            </p:extLst>
          </p:nvPr>
        </p:nvGraphicFramePr>
        <p:xfrm>
          <a:off x="1905000" y="1295400"/>
          <a:ext cx="5380038" cy="441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0" name="VISIO" r:id="rId6" imgW="1572768" imgH="1347216" progId="Visio.Drawing.6">
                  <p:embed/>
                </p:oleObj>
              </mc:Choice>
              <mc:Fallback>
                <p:oleObj name="VISIO" r:id="rId6" imgW="1572768" imgH="134721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295400"/>
                        <a:ext cx="5380038" cy="441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CMOS Gate Structure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53762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1059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+mj-lt"/>
              </a:rPr>
              <a:t>How do you build a three-input NOR gate?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NOR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5901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623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57558890"/>
              </p:ext>
            </p:extLst>
          </p:nvPr>
        </p:nvGraphicFramePr>
        <p:xfrm>
          <a:off x="2045780" y="1828800"/>
          <a:ext cx="505244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4" name="VISIO" r:id="rId7" imgW="1256729" imgH="949394" progId="Visio.Drawing.6">
                  <p:embed/>
                </p:oleObj>
              </mc:Choice>
              <mc:Fallback>
                <p:oleObj name="VISIO" r:id="rId7" imgW="1256729" imgH="94939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5780" y="1828800"/>
                        <a:ext cx="5052440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NOR3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+mj-lt"/>
              </a:rPr>
              <a:t>How do you build a three-input NOR </a:t>
            </a:r>
            <a:r>
              <a:rPr lang="en-US" sz="3200" dirty="0" smtClean="0">
                <a:latin typeface="+mj-lt"/>
              </a:rPr>
              <a:t>gate?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6740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1264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+mj-lt"/>
              </a:rPr>
              <a:t>How do you build a two-input AND gate?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Other CMOS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1185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67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79327325"/>
              </p:ext>
            </p:extLst>
          </p:nvPr>
        </p:nvGraphicFramePr>
        <p:xfrm>
          <a:off x="1828800" y="1676400"/>
          <a:ext cx="4729163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4" name="VISIO" r:id="rId7" imgW="1228868" imgH="370950" progId="Visio.Drawing.6">
                  <p:embed/>
                </p:oleObj>
              </mc:Choice>
              <mc:Fallback>
                <p:oleObj name="VISIO" r:id="rId7" imgW="1228868" imgH="37095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676400"/>
                        <a:ext cx="4729163" cy="1430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6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AND2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+mj-lt"/>
              </a:rPr>
              <a:t>How do you build a two-input AND gate?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702688"/>
              </p:ext>
            </p:extLst>
          </p:nvPr>
        </p:nvGraphicFramePr>
        <p:xfrm>
          <a:off x="1219200" y="3124200"/>
          <a:ext cx="3844977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5" name="Visio" r:id="rId9" imgW="1378258" imgH="777702" progId="Visio.Drawing.11">
                  <p:embed/>
                </p:oleObj>
              </mc:Choice>
              <mc:Fallback>
                <p:oleObj name="Visio" r:id="rId9" imgW="1378258" imgH="777702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19200" y="3124200"/>
                        <a:ext cx="3844977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5292281" y="2819400"/>
            <a:ext cx="33183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CMOS is better at building </a:t>
            </a:r>
            <a:r>
              <a:rPr lang="en-US" sz="2400" b="1" dirty="0" smtClean="0">
                <a:solidFill>
                  <a:srgbClr val="0070C0"/>
                </a:solidFill>
              </a:rPr>
              <a:t>inverting gates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(i.e., NAND, NOR,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I.e., a 2-input NAND gate requires 2 </a:t>
            </a:r>
            <a:r>
              <a:rPr lang="en-US" sz="2400" b="1" dirty="0" smtClean="0">
                <a:solidFill>
                  <a:srgbClr val="0070C0"/>
                </a:solidFill>
              </a:rPr>
              <a:t>fewer transistors</a:t>
            </a:r>
            <a:r>
              <a:rPr lang="en-US" sz="2400" dirty="0"/>
              <a:t> </a:t>
            </a:r>
            <a:r>
              <a:rPr lang="en-US" sz="2400" dirty="0" smtClean="0"/>
              <a:t>than a 2-input AND gate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694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609600" y="1143000"/>
            <a:ext cx="7772400" cy="4953000"/>
          </a:xfrm>
        </p:spPr>
        <p:txBody>
          <a:bodyPr/>
          <a:lstStyle/>
          <a:p>
            <a:pPr eaLnBrk="1" hangingPunct="1"/>
            <a:r>
              <a:rPr lang="en-US" dirty="0" err="1" smtClean="0"/>
              <a:t>nMOS</a:t>
            </a:r>
            <a:r>
              <a:rPr lang="en-US" dirty="0" smtClean="0"/>
              <a:t> pass 1’s poorly</a:t>
            </a:r>
          </a:p>
          <a:p>
            <a:pPr eaLnBrk="1" hangingPunct="1"/>
            <a:r>
              <a:rPr lang="en-US" dirty="0" err="1" smtClean="0"/>
              <a:t>pMOS</a:t>
            </a:r>
            <a:r>
              <a:rPr lang="en-US" dirty="0" smtClean="0"/>
              <a:t> pass 0’s poorly</a:t>
            </a:r>
          </a:p>
          <a:p>
            <a:pPr eaLnBrk="1" hangingPunct="1"/>
            <a:r>
              <a:rPr lang="en-US" dirty="0" smtClean="0"/>
              <a:t>Transmission gate is a better switch</a:t>
            </a:r>
          </a:p>
          <a:p>
            <a:pPr lvl="1" eaLnBrk="1" hangingPunct="1"/>
            <a:r>
              <a:rPr lang="en-US" dirty="0" smtClean="0"/>
              <a:t>passes both 0 and 1 well</a:t>
            </a:r>
          </a:p>
          <a:p>
            <a:pPr eaLnBrk="1" hangingPunct="1"/>
            <a:r>
              <a:rPr lang="en-US" dirty="0" smtClean="0"/>
              <a:t>When </a:t>
            </a:r>
            <a:r>
              <a:rPr lang="en-US" i="1" dirty="0" smtClean="0"/>
              <a:t>EN</a:t>
            </a:r>
            <a:r>
              <a:rPr lang="en-US" dirty="0" smtClean="0"/>
              <a:t> = 1, the switch is ON:</a:t>
            </a:r>
          </a:p>
          <a:p>
            <a:pPr lvl="1" eaLnBrk="1" hangingPunct="1"/>
            <a:r>
              <a:rPr lang="en-US" i="1" dirty="0" smtClean="0"/>
              <a:t>EN</a:t>
            </a:r>
            <a:r>
              <a:rPr lang="en-US" dirty="0" smtClean="0"/>
              <a:t> = 0 and </a:t>
            </a:r>
            <a:r>
              <a:rPr lang="en-US" i="1" dirty="0" smtClean="0"/>
              <a:t>A</a:t>
            </a:r>
            <a:r>
              <a:rPr lang="en-US" dirty="0" smtClean="0"/>
              <a:t> is connected to </a:t>
            </a:r>
            <a:r>
              <a:rPr lang="en-US" i="1" dirty="0" smtClean="0"/>
              <a:t>B</a:t>
            </a:r>
          </a:p>
          <a:p>
            <a:pPr eaLnBrk="1" hangingPunct="1"/>
            <a:r>
              <a:rPr lang="en-US" dirty="0" smtClean="0"/>
              <a:t>When </a:t>
            </a:r>
            <a:r>
              <a:rPr lang="en-US" i="1" dirty="0" smtClean="0"/>
              <a:t>EN</a:t>
            </a:r>
            <a:r>
              <a:rPr lang="en-US" dirty="0" smtClean="0"/>
              <a:t> = 0, the switch is OFF:</a:t>
            </a:r>
          </a:p>
          <a:p>
            <a:pPr lvl="1" eaLnBrk="1" hangingPunct="1"/>
            <a:r>
              <a:rPr lang="en-US" i="1" dirty="0" smtClean="0"/>
              <a:t>A</a:t>
            </a:r>
            <a:r>
              <a:rPr lang="en-US" dirty="0" smtClean="0"/>
              <a:t> is not connected to </a:t>
            </a:r>
            <a:r>
              <a:rPr lang="en-US" i="1" dirty="0" smtClean="0"/>
              <a:t>B</a:t>
            </a:r>
          </a:p>
        </p:txBody>
      </p:sp>
      <p:graphicFrame>
        <p:nvGraphicFramePr>
          <p:cNvPr id="114694" name="Object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7138988" y="1295400"/>
          <a:ext cx="2005012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1" name="VISIO" r:id="rId6" imgW="543450" imgH="743427" progId="Visio.Drawing.6">
                  <p:embed/>
                </p:oleObj>
              </mc:Choice>
              <mc:Fallback>
                <p:oleObj name="VISIO" r:id="rId6" imgW="543450" imgH="743427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8988" y="1295400"/>
                        <a:ext cx="2005012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Transmission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855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381000" y="990600"/>
            <a:ext cx="7620000" cy="4953000"/>
          </a:xfrm>
        </p:spPr>
        <p:txBody>
          <a:bodyPr/>
          <a:lstStyle/>
          <a:p>
            <a:pPr eaLnBrk="1" hangingPunct="1"/>
            <a:r>
              <a:rPr lang="en-US" dirty="0" smtClean="0"/>
              <a:t>Replace pull-up network with </a:t>
            </a:r>
            <a:r>
              <a:rPr lang="en-US" i="1" dirty="0" smtClean="0"/>
              <a:t>weak</a:t>
            </a:r>
            <a:r>
              <a:rPr lang="en-US" dirty="0" smtClean="0"/>
              <a:t> </a:t>
            </a:r>
            <a:r>
              <a:rPr lang="en-US" dirty="0" err="1" smtClean="0"/>
              <a:t>pMOS</a:t>
            </a:r>
            <a:r>
              <a:rPr lang="en-US" dirty="0" smtClean="0"/>
              <a:t> transistor that is always on</a:t>
            </a:r>
          </a:p>
          <a:p>
            <a:pPr eaLnBrk="1" hangingPunct="1"/>
            <a:r>
              <a:rPr lang="en-US" dirty="0" err="1" smtClean="0"/>
              <a:t>pMOS</a:t>
            </a:r>
            <a:r>
              <a:rPr lang="en-US" dirty="0" smtClean="0"/>
              <a:t> transistor: pulls output HIGH </a:t>
            </a:r>
            <a:r>
              <a:rPr lang="en-US" i="1" dirty="0" smtClean="0"/>
              <a:t>only</a:t>
            </a:r>
            <a:r>
              <a:rPr lang="en-US" dirty="0" smtClean="0"/>
              <a:t> when </a:t>
            </a:r>
            <a:r>
              <a:rPr lang="en-US" dirty="0" err="1" smtClean="0"/>
              <a:t>nMOS</a:t>
            </a:r>
            <a:r>
              <a:rPr lang="en-US" dirty="0" smtClean="0"/>
              <a:t> network not pulling it LOW </a:t>
            </a:r>
          </a:p>
        </p:txBody>
      </p:sp>
      <p:graphicFrame>
        <p:nvGraphicFramePr>
          <p:cNvPr id="115718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212638833"/>
              </p:ext>
            </p:extLst>
          </p:nvPr>
        </p:nvGraphicFramePr>
        <p:xfrm>
          <a:off x="2514600" y="3124200"/>
          <a:ext cx="3657600" cy="268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5" name="VISIO" r:id="rId6" imgW="1428845" imgH="1047209" progId="Visio.Drawing.6">
                  <p:embed/>
                </p:oleObj>
              </mc:Choice>
              <mc:Fallback>
                <p:oleObj name="VISIO" r:id="rId6" imgW="1428845" imgH="1047209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124200"/>
                        <a:ext cx="3657600" cy="268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Pseudo-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nMOS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279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1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533400" y="1143000"/>
            <a:ext cx="7620000" cy="4953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3200" dirty="0" smtClean="0"/>
              <a:t>Pseudo-</a:t>
            </a:r>
            <a:r>
              <a:rPr lang="en-US" sz="3200" dirty="0" err="1" smtClean="0"/>
              <a:t>nMOS</a:t>
            </a:r>
            <a:r>
              <a:rPr lang="en-US" sz="3200" dirty="0" smtClean="0"/>
              <a:t> </a:t>
            </a:r>
            <a:r>
              <a:rPr lang="en-US" sz="3200" b="1" dirty="0" smtClean="0"/>
              <a:t>NOR4</a:t>
            </a:r>
            <a:r>
              <a:rPr lang="en-US" sz="3200" dirty="0" smtClean="0"/>
              <a:t> </a:t>
            </a:r>
          </a:p>
        </p:txBody>
      </p:sp>
      <p:graphicFrame>
        <p:nvGraphicFramePr>
          <p:cNvPr id="116742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99699953"/>
              </p:ext>
            </p:extLst>
          </p:nvPr>
        </p:nvGraphicFramePr>
        <p:xfrm>
          <a:off x="1676400" y="2209800"/>
          <a:ext cx="6248400" cy="283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9" name="VISIO" r:id="rId6" imgW="1428845" imgH="647255" progId="Visio.Drawing.6">
                  <p:embed/>
                </p:oleObj>
              </mc:Choice>
              <mc:Fallback>
                <p:oleObj name="VISIO" r:id="rId6" imgW="1428845" imgH="64725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09800"/>
                        <a:ext cx="6248400" cy="283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Pseudo-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nMOS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932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1776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1066800"/>
            <a:ext cx="4724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+mj-lt"/>
              </a:rPr>
              <a:t>Cofounded Intel in 1968 with Robert </a:t>
            </a:r>
            <a:r>
              <a:rPr lang="en-US" sz="3000" dirty="0" err="1">
                <a:latin typeface="+mj-lt"/>
              </a:rPr>
              <a:t>Noyce</a:t>
            </a:r>
            <a:r>
              <a:rPr lang="en-US" sz="3000" dirty="0">
                <a:latin typeface="+mj-lt"/>
              </a:rPr>
              <a:t>.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+mj-lt"/>
              </a:rPr>
              <a:t>Moore’s Law</a:t>
            </a:r>
            <a:r>
              <a:rPr lang="en-US" sz="3000" b="1" dirty="0" smtClean="0">
                <a:latin typeface="+mj-lt"/>
              </a:rPr>
              <a:t>:</a:t>
            </a:r>
            <a:r>
              <a:rPr lang="en-US" sz="3000" dirty="0" smtClean="0">
                <a:latin typeface="+mj-lt"/>
              </a:rPr>
              <a:t> </a:t>
            </a:r>
            <a:r>
              <a:rPr lang="en-US" sz="3000" dirty="0">
                <a:latin typeface="+mj-lt"/>
              </a:rPr>
              <a:t>number of transistors on a computer chip doubles every year (observed in 1965)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+mj-lt"/>
              </a:rPr>
              <a:t>Since 1975, transistor counts have doubled every two years.</a:t>
            </a:r>
          </a:p>
        </p:txBody>
      </p:sp>
      <p:pic>
        <p:nvPicPr>
          <p:cNvPr id="117767" name="Picture 7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95400"/>
            <a:ext cx="3016250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Gordon Moore, 1929-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7430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Rectangle 4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838200" y="1570037"/>
            <a:ext cx="8229600" cy="4525963"/>
          </a:xfrm>
        </p:spPr>
        <p:txBody>
          <a:bodyPr>
            <a:noAutofit/>
          </a:bodyPr>
          <a:lstStyle/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marL="0" indent="0" eaLnBrk="1" hangingPunct="1">
              <a:buNone/>
            </a:pPr>
            <a:r>
              <a:rPr lang="en-US" sz="2200" i="1" dirty="0" smtClean="0"/>
              <a:t>“If the automobile had followed the same development cycle as the computer, a Rolls-Royce would today cost $100, get one million miles to the gallon, and explode once a year . . .”  (Robert </a:t>
            </a:r>
            <a:r>
              <a:rPr lang="en-US" sz="2200" i="1" dirty="0" err="1" smtClean="0"/>
              <a:t>Cringely</a:t>
            </a:r>
            <a:r>
              <a:rPr lang="en-US" sz="2200" i="1" dirty="0" smtClean="0"/>
              <a:t>, </a:t>
            </a:r>
            <a:r>
              <a:rPr lang="en-US" sz="2200" i="1" dirty="0" err="1" smtClean="0"/>
              <a:t>Infoworld</a:t>
            </a:r>
            <a:r>
              <a:rPr lang="en-US" sz="2200" i="1" dirty="0" smtClean="0"/>
              <a:t>)</a:t>
            </a:r>
          </a:p>
          <a:p>
            <a:pPr eaLnBrk="1" hangingPunct="1">
              <a:buFontTx/>
              <a:buNone/>
            </a:pPr>
            <a:r>
              <a:rPr lang="en-US" sz="2200" i="1" dirty="0" smtClean="0"/>
              <a:t>					– Robert </a:t>
            </a:r>
            <a:r>
              <a:rPr lang="en-US" sz="2200" i="1" dirty="0" err="1" smtClean="0"/>
              <a:t>Cringley</a:t>
            </a:r>
            <a:endParaRPr lang="en-US" sz="2200" dirty="0" smtClean="0"/>
          </a:p>
        </p:txBody>
      </p:sp>
      <p:pic>
        <p:nvPicPr>
          <p:cNvPr id="118790" name="Picture 7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43000"/>
            <a:ext cx="6536107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Moore’s Law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32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533400" y="1219200"/>
            <a:ext cx="7488115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Most physical variables are </a:t>
            </a:r>
            <a:r>
              <a:rPr lang="en-US" b="1" dirty="0" smtClean="0"/>
              <a:t>continuous</a:t>
            </a:r>
          </a:p>
          <a:p>
            <a:pPr lvl="1" eaLnBrk="1" hangingPunct="1"/>
            <a:r>
              <a:rPr lang="en-US" dirty="0" smtClean="0"/>
              <a:t>Voltage on a wire</a:t>
            </a:r>
          </a:p>
          <a:p>
            <a:pPr lvl="1" eaLnBrk="1" hangingPunct="1"/>
            <a:r>
              <a:rPr lang="en-US" dirty="0" smtClean="0"/>
              <a:t>Frequency of an oscillation</a:t>
            </a:r>
          </a:p>
          <a:p>
            <a:pPr lvl="1" eaLnBrk="1" hangingPunct="1"/>
            <a:r>
              <a:rPr lang="en-US" dirty="0" smtClean="0"/>
              <a:t>Position of a mass</a:t>
            </a:r>
          </a:p>
          <a:p>
            <a:pPr eaLnBrk="1" hangingPunct="1"/>
            <a:r>
              <a:rPr lang="en-US" dirty="0" smtClean="0"/>
              <a:t>Digital abstraction considers </a:t>
            </a:r>
            <a:r>
              <a:rPr lang="en-US" b="1" dirty="0" smtClean="0"/>
              <a:t>discrete subset</a:t>
            </a:r>
            <a:r>
              <a:rPr lang="en-US" dirty="0" smtClean="0"/>
              <a:t> of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Digital Abstraction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26518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533400" y="1143000"/>
            <a:ext cx="8229600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dirty="0" smtClean="0"/>
              <a:t>Power = Energy consumed per unit time</a:t>
            </a:r>
          </a:p>
          <a:p>
            <a:r>
              <a:rPr lang="en-US" dirty="0" smtClean="0"/>
              <a:t>Dynamic power consumption</a:t>
            </a:r>
          </a:p>
          <a:p>
            <a:r>
              <a:rPr lang="en-US" dirty="0" smtClean="0"/>
              <a:t>Static power consumption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Power Consumption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70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7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533400" y="990600"/>
            <a:ext cx="8305800" cy="5257800"/>
          </a:xfrm>
        </p:spPr>
        <p:txBody>
          <a:bodyPr>
            <a:noAutofit/>
          </a:bodyPr>
          <a:lstStyle/>
          <a:p>
            <a:pPr eaLnBrk="1" hangingPunct="1"/>
            <a:r>
              <a:rPr lang="en-US" b="1" dirty="0" smtClean="0"/>
              <a:t>Power to charge transistor gate capacitances</a:t>
            </a:r>
          </a:p>
          <a:p>
            <a:pPr lvl="1" eaLnBrk="1" hangingPunct="1"/>
            <a:r>
              <a:rPr lang="en-US" dirty="0" smtClean="0"/>
              <a:t>Energy required to charge a capacitance, </a:t>
            </a:r>
            <a:r>
              <a:rPr lang="en-US" i="1" dirty="0" smtClean="0"/>
              <a:t>C</a:t>
            </a:r>
            <a:r>
              <a:rPr lang="en-US" dirty="0" smtClean="0"/>
              <a:t>, to </a:t>
            </a:r>
            <a:r>
              <a:rPr lang="en-US" i="1" dirty="0" smtClean="0"/>
              <a:t>V</a:t>
            </a:r>
            <a:r>
              <a:rPr lang="en-US" i="1" baseline="-25000" dirty="0" smtClean="0"/>
              <a:t>DD</a:t>
            </a:r>
            <a:r>
              <a:rPr lang="en-US" dirty="0" smtClean="0"/>
              <a:t>  is </a:t>
            </a:r>
            <a:r>
              <a:rPr lang="en-US" i="1" dirty="0" smtClean="0"/>
              <a:t>CV</a:t>
            </a:r>
            <a:r>
              <a:rPr lang="en-US" i="1" baseline="-25000" dirty="0" smtClean="0"/>
              <a:t>DD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lvl="1" eaLnBrk="1" hangingPunct="1"/>
            <a:r>
              <a:rPr lang="en-US" dirty="0" smtClean="0"/>
              <a:t>Circuit running at frequency </a:t>
            </a:r>
            <a:r>
              <a:rPr lang="en-US" i="1" dirty="0" smtClean="0"/>
              <a:t>f</a:t>
            </a:r>
            <a:r>
              <a:rPr lang="en-US" dirty="0" smtClean="0"/>
              <a:t>: Transistors switch (from 1 to 0 or vice versa) at that frequency</a:t>
            </a:r>
          </a:p>
          <a:p>
            <a:pPr lvl="1" eaLnBrk="1" hangingPunct="1"/>
            <a:r>
              <a:rPr lang="en-US" dirty="0" smtClean="0"/>
              <a:t>Capacitor is charged </a:t>
            </a:r>
            <a:r>
              <a:rPr lang="en-US" i="1" dirty="0" smtClean="0"/>
              <a:t>f</a:t>
            </a:r>
            <a:r>
              <a:rPr lang="en-US" dirty="0" smtClean="0"/>
              <a:t>/2 times per second (discharging from 1 to 0 is free)</a:t>
            </a:r>
          </a:p>
          <a:p>
            <a:pPr eaLnBrk="1" hangingPunct="1"/>
            <a:r>
              <a:rPr lang="en-US" b="1" dirty="0" smtClean="0"/>
              <a:t>Dynamic power consumption:</a:t>
            </a:r>
          </a:p>
          <a:p>
            <a:pPr eaLnBrk="1" hangingPunct="1"/>
            <a:endParaRPr lang="en-US" sz="1200" dirty="0" smtClean="0"/>
          </a:p>
          <a:p>
            <a:pPr eaLnBrk="1" hangingPunct="1">
              <a:buFontTx/>
              <a:buNone/>
            </a:pPr>
            <a:r>
              <a:rPr lang="en-US" b="1" i="1" dirty="0" smtClean="0">
                <a:solidFill>
                  <a:schemeClr val="accent2"/>
                </a:solidFill>
              </a:rPr>
              <a:t>                      </a:t>
            </a:r>
            <a:r>
              <a:rPr lang="en-US" b="1" i="1" dirty="0" smtClean="0">
                <a:solidFill>
                  <a:srgbClr val="0070C0"/>
                </a:solidFill>
              </a:rPr>
              <a:t> </a:t>
            </a:r>
            <a:r>
              <a:rPr lang="en-US" b="1" i="1" dirty="0" err="1" smtClean="0">
                <a:solidFill>
                  <a:srgbClr val="0070C0"/>
                </a:solidFill>
              </a:rPr>
              <a:t>P</a:t>
            </a:r>
            <a:r>
              <a:rPr lang="en-US" b="1" i="1" baseline="-25000" dirty="0" err="1" smtClean="0">
                <a:solidFill>
                  <a:srgbClr val="0070C0"/>
                </a:solidFill>
              </a:rPr>
              <a:t>dynamic</a:t>
            </a:r>
            <a:r>
              <a:rPr lang="en-US" b="1" dirty="0" smtClean="0">
                <a:solidFill>
                  <a:srgbClr val="0070C0"/>
                </a:solidFill>
              </a:rPr>
              <a:t> = ½</a:t>
            </a:r>
            <a:r>
              <a:rPr lang="en-US" b="1" i="1" dirty="0" smtClean="0">
                <a:solidFill>
                  <a:srgbClr val="0070C0"/>
                </a:solidFill>
              </a:rPr>
              <a:t>CV</a:t>
            </a:r>
            <a:r>
              <a:rPr lang="en-US" b="1" i="1" baseline="-25000" dirty="0" smtClean="0">
                <a:solidFill>
                  <a:srgbClr val="0070C0"/>
                </a:solidFill>
              </a:rPr>
              <a:t>DD</a:t>
            </a:r>
            <a:r>
              <a:rPr lang="en-US" b="1" baseline="30000" dirty="0" smtClean="0">
                <a:solidFill>
                  <a:srgbClr val="0070C0"/>
                </a:solidFill>
              </a:rPr>
              <a:t>2</a:t>
            </a:r>
            <a:r>
              <a:rPr lang="en-US" b="1" i="1" dirty="0" smtClean="0">
                <a:solidFill>
                  <a:srgbClr val="0070C0"/>
                </a:solidFill>
              </a:rPr>
              <a:t>f</a:t>
            </a:r>
          </a:p>
          <a:p>
            <a:pPr eaLnBrk="1" hangingPunct="1">
              <a:buFontTx/>
              <a:buNone/>
            </a:pPr>
            <a:endParaRPr lang="en-US" sz="2400" b="1" dirty="0" smtClean="0"/>
          </a:p>
        </p:txBody>
      </p:sp>
      <p:sp>
        <p:nvSpPr>
          <p:cNvPr id="12083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90800" y="5181600"/>
            <a:ext cx="3276600" cy="609600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Dynamic Power Consumption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800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1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19200"/>
            <a:ext cx="7772400" cy="5257800"/>
          </a:xfrm>
        </p:spPr>
        <p:txBody>
          <a:bodyPr/>
          <a:lstStyle/>
          <a:p>
            <a:pPr eaLnBrk="1" hangingPunct="1"/>
            <a:r>
              <a:rPr lang="en-US" dirty="0" smtClean="0"/>
              <a:t>Power consumed when no gates are switching</a:t>
            </a:r>
          </a:p>
          <a:p>
            <a:pPr eaLnBrk="1" hangingPunct="1"/>
            <a:r>
              <a:rPr lang="en-US" dirty="0" smtClean="0"/>
              <a:t>Caused by the </a:t>
            </a:r>
            <a:r>
              <a:rPr lang="en-US" i="1" dirty="0" smtClean="0"/>
              <a:t>quiescent supply current</a:t>
            </a:r>
            <a:r>
              <a:rPr lang="en-US" dirty="0" smtClean="0"/>
              <a:t>, </a:t>
            </a:r>
            <a:r>
              <a:rPr lang="en-US" i="1" dirty="0" smtClean="0"/>
              <a:t>I</a:t>
            </a:r>
            <a:r>
              <a:rPr lang="en-US" i="1" baseline="-25000" dirty="0" smtClean="0"/>
              <a:t>DD</a:t>
            </a:r>
            <a:r>
              <a:rPr lang="en-US" dirty="0"/>
              <a:t> </a:t>
            </a:r>
            <a:r>
              <a:rPr lang="en-US" dirty="0" smtClean="0"/>
              <a:t>(also called the </a:t>
            </a:r>
            <a:r>
              <a:rPr lang="en-US" i="1" dirty="0" smtClean="0"/>
              <a:t>leakage current</a:t>
            </a:r>
            <a:r>
              <a:rPr lang="en-US" dirty="0" smtClean="0"/>
              <a:t>)</a:t>
            </a:r>
          </a:p>
          <a:p>
            <a:pPr eaLnBrk="1" hangingPunct="1"/>
            <a:r>
              <a:rPr lang="en-US" dirty="0"/>
              <a:t>S</a:t>
            </a:r>
            <a:r>
              <a:rPr lang="en-US" dirty="0" smtClean="0"/>
              <a:t>tatic power consumption:</a:t>
            </a:r>
          </a:p>
          <a:p>
            <a:pPr eaLnBrk="1" hangingPunct="1"/>
            <a:endParaRPr lang="en-US" sz="1200" dirty="0" smtClean="0"/>
          </a:p>
          <a:p>
            <a:pPr eaLnBrk="1" hangingPunct="1">
              <a:buFontTx/>
              <a:buNone/>
            </a:pPr>
            <a:r>
              <a:rPr lang="en-US" i="1" dirty="0" smtClean="0">
                <a:solidFill>
                  <a:srgbClr val="0070C0"/>
                </a:solidFill>
              </a:rPr>
              <a:t>                           </a:t>
            </a:r>
            <a:r>
              <a:rPr lang="en-US" b="1" i="1" dirty="0" err="1" smtClean="0">
                <a:solidFill>
                  <a:srgbClr val="0070C0"/>
                </a:solidFill>
              </a:rPr>
              <a:t>P</a:t>
            </a:r>
            <a:r>
              <a:rPr lang="en-US" b="1" i="1" baseline="-25000" dirty="0" err="1" smtClean="0">
                <a:solidFill>
                  <a:srgbClr val="0070C0"/>
                </a:solidFill>
              </a:rPr>
              <a:t>static</a:t>
            </a:r>
            <a:r>
              <a:rPr lang="en-US" b="1" dirty="0" smtClean="0">
                <a:solidFill>
                  <a:srgbClr val="0070C0"/>
                </a:solidFill>
              </a:rPr>
              <a:t> = </a:t>
            </a:r>
            <a:r>
              <a:rPr lang="en-US" b="1" i="1" dirty="0" smtClean="0">
                <a:solidFill>
                  <a:srgbClr val="0070C0"/>
                </a:solidFill>
              </a:rPr>
              <a:t>I</a:t>
            </a:r>
            <a:r>
              <a:rPr lang="en-US" b="1" i="1" baseline="-25000" dirty="0" smtClean="0">
                <a:solidFill>
                  <a:srgbClr val="0070C0"/>
                </a:solidFill>
              </a:rPr>
              <a:t>DD</a:t>
            </a:r>
            <a:r>
              <a:rPr lang="en-US" b="1" i="1" dirty="0" smtClean="0">
                <a:solidFill>
                  <a:srgbClr val="0070C0"/>
                </a:solidFill>
              </a:rPr>
              <a:t>V</a:t>
            </a:r>
            <a:r>
              <a:rPr lang="en-US" b="1" i="1" baseline="-25000" dirty="0" smtClean="0">
                <a:solidFill>
                  <a:srgbClr val="0070C0"/>
                </a:solidFill>
              </a:rPr>
              <a:t>DD</a:t>
            </a:r>
            <a:endParaRPr lang="en-US" b="1" i="1" dirty="0" smtClean="0">
              <a:solidFill>
                <a:srgbClr val="0070C0"/>
              </a:solidFill>
            </a:endParaRPr>
          </a:p>
          <a:p>
            <a:pPr eaLnBrk="1" hangingPunct="1">
              <a:buFontTx/>
              <a:buNone/>
            </a:pPr>
            <a:endParaRPr lang="en-US" sz="2400" b="1" dirty="0" smtClean="0">
              <a:solidFill>
                <a:schemeClr val="accent2"/>
              </a:solidFill>
            </a:endParaRPr>
          </a:p>
        </p:txBody>
      </p:sp>
      <p:sp>
        <p:nvSpPr>
          <p:cNvPr id="12186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48000" y="4191000"/>
            <a:ext cx="3048000" cy="609600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Static Power Consumption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276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1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19200"/>
            <a:ext cx="7772400" cy="5257800"/>
          </a:xfrm>
        </p:spPr>
        <p:txBody>
          <a:bodyPr/>
          <a:lstStyle/>
          <a:p>
            <a:pPr eaLnBrk="1" hangingPunct="1"/>
            <a:r>
              <a:rPr lang="en-US" dirty="0" smtClean="0"/>
              <a:t>Dynamic power + static power</a:t>
            </a:r>
          </a:p>
          <a:p>
            <a:pPr eaLnBrk="1" hangingPunct="1"/>
            <a:endParaRPr lang="en-US" sz="1200" dirty="0" smtClean="0"/>
          </a:p>
          <a:p>
            <a:pPr eaLnBrk="1" hangingPunct="1">
              <a:buFontTx/>
              <a:buNone/>
            </a:pPr>
            <a:r>
              <a:rPr lang="en-US" i="1" dirty="0" smtClean="0">
                <a:solidFill>
                  <a:srgbClr val="0070C0"/>
                </a:solidFill>
              </a:rPr>
              <a:t>                   </a:t>
            </a:r>
            <a:r>
              <a:rPr lang="en-US" b="1" i="1" dirty="0" err="1" smtClean="0">
                <a:solidFill>
                  <a:srgbClr val="0070C0"/>
                </a:solidFill>
              </a:rPr>
              <a:t>P</a:t>
            </a:r>
            <a:r>
              <a:rPr lang="en-US" b="1" i="1" baseline="-25000" dirty="0" err="1" smtClean="0">
                <a:solidFill>
                  <a:srgbClr val="0070C0"/>
                </a:solidFill>
              </a:rPr>
              <a:t>total</a:t>
            </a:r>
            <a:r>
              <a:rPr lang="en-US" b="1" dirty="0" smtClean="0">
                <a:solidFill>
                  <a:srgbClr val="0070C0"/>
                </a:solidFill>
              </a:rPr>
              <a:t> = </a:t>
            </a:r>
            <a:r>
              <a:rPr lang="en-US" b="1" i="1" dirty="0" err="1" smtClean="0">
                <a:solidFill>
                  <a:srgbClr val="0070C0"/>
                </a:solidFill>
              </a:rPr>
              <a:t>P</a:t>
            </a:r>
            <a:r>
              <a:rPr lang="en-US" b="1" i="1" baseline="-25000" dirty="0" err="1" smtClean="0">
                <a:solidFill>
                  <a:srgbClr val="0070C0"/>
                </a:solidFill>
              </a:rPr>
              <a:t>static</a:t>
            </a:r>
            <a:r>
              <a:rPr lang="en-US" b="1" i="1" baseline="-25000" dirty="0" smtClean="0">
                <a:solidFill>
                  <a:srgbClr val="0070C0"/>
                </a:solidFill>
              </a:rPr>
              <a:t> </a:t>
            </a:r>
            <a:r>
              <a:rPr lang="en-US" b="1" i="1" dirty="0">
                <a:solidFill>
                  <a:srgbClr val="0070C0"/>
                </a:solidFill>
              </a:rPr>
              <a:t> </a:t>
            </a:r>
            <a:r>
              <a:rPr lang="en-US" b="1" i="1" dirty="0" smtClean="0">
                <a:solidFill>
                  <a:srgbClr val="0070C0"/>
                </a:solidFill>
              </a:rPr>
              <a:t>+ </a:t>
            </a:r>
            <a:r>
              <a:rPr lang="en-US" b="1" i="1" dirty="0" err="1" smtClean="0">
                <a:solidFill>
                  <a:srgbClr val="0070C0"/>
                </a:solidFill>
              </a:rPr>
              <a:t>P</a:t>
            </a:r>
            <a:r>
              <a:rPr lang="en-US" b="1" i="1" baseline="-25000" dirty="0" err="1" smtClean="0">
                <a:solidFill>
                  <a:srgbClr val="0070C0"/>
                </a:solidFill>
              </a:rPr>
              <a:t>dynamic</a:t>
            </a:r>
            <a:endParaRPr lang="en-US" b="1" i="1" dirty="0" smtClean="0">
              <a:solidFill>
                <a:srgbClr val="0070C0"/>
              </a:solidFill>
            </a:endParaRPr>
          </a:p>
          <a:p>
            <a:pPr eaLnBrk="1" hangingPunct="1">
              <a:buFontTx/>
              <a:buNone/>
            </a:pPr>
            <a:endParaRPr lang="en-US" sz="2400" b="1" dirty="0" smtClean="0">
              <a:solidFill>
                <a:schemeClr val="accent2"/>
              </a:solidFill>
            </a:endParaRPr>
          </a:p>
        </p:txBody>
      </p:sp>
      <p:sp>
        <p:nvSpPr>
          <p:cNvPr id="12186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14600" y="2057400"/>
            <a:ext cx="4038600" cy="609600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Total Power Consumption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388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381000" y="990600"/>
            <a:ext cx="8534400" cy="5257800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 smtClean="0"/>
              <a:t>Estimate the power consumption of a wireless handheld computer</a:t>
            </a:r>
          </a:p>
          <a:p>
            <a:pPr lvl="1" eaLnBrk="1" hangingPunct="1"/>
            <a:r>
              <a:rPr lang="en-US" sz="2400" i="1" dirty="0" smtClean="0"/>
              <a:t>V</a:t>
            </a:r>
            <a:r>
              <a:rPr lang="en-US" sz="2400" i="1" baseline="-25000" dirty="0" smtClean="0"/>
              <a:t>DD</a:t>
            </a:r>
            <a:r>
              <a:rPr lang="en-US" sz="2400" dirty="0" smtClean="0"/>
              <a:t> = 1.2 V</a:t>
            </a:r>
          </a:p>
          <a:p>
            <a:pPr lvl="1" eaLnBrk="1" hangingPunct="1"/>
            <a:r>
              <a:rPr lang="en-US" sz="2400" i="1" dirty="0" smtClean="0"/>
              <a:t>C</a:t>
            </a:r>
            <a:r>
              <a:rPr lang="en-US" sz="2400" dirty="0" smtClean="0"/>
              <a:t> = 20 </a:t>
            </a:r>
            <a:r>
              <a:rPr lang="en-US" sz="2400" dirty="0" err="1" smtClean="0"/>
              <a:t>nF</a:t>
            </a:r>
            <a:endParaRPr lang="en-US" sz="2400" dirty="0" smtClean="0"/>
          </a:p>
          <a:p>
            <a:pPr lvl="1" eaLnBrk="1" hangingPunct="1"/>
            <a:r>
              <a:rPr lang="en-US" sz="2400" i="1" dirty="0" smtClean="0"/>
              <a:t>f </a:t>
            </a:r>
            <a:r>
              <a:rPr lang="en-US" sz="2400" dirty="0" smtClean="0"/>
              <a:t>= 1 GHz</a:t>
            </a:r>
          </a:p>
          <a:p>
            <a:pPr lvl="1" eaLnBrk="1" hangingPunct="1"/>
            <a:r>
              <a:rPr lang="en-US" sz="2400" i="1" dirty="0" smtClean="0"/>
              <a:t>I</a:t>
            </a:r>
            <a:r>
              <a:rPr lang="en-US" sz="2400" i="1" baseline="-25000" dirty="0" smtClean="0"/>
              <a:t>DD</a:t>
            </a:r>
            <a:r>
              <a:rPr lang="en-US" sz="2400" dirty="0" smtClean="0"/>
              <a:t> = 20 mA</a:t>
            </a:r>
          </a:p>
          <a:p>
            <a:pPr eaLnBrk="1" hangingPunct="1">
              <a:buFontTx/>
              <a:buNone/>
            </a:pPr>
            <a:endParaRPr lang="en-US" sz="1200" dirty="0" smtClean="0"/>
          </a:p>
          <a:p>
            <a:pPr eaLnBrk="1" hangingPunct="1">
              <a:buFontTx/>
              <a:buNone/>
            </a:pPr>
            <a:r>
              <a:rPr lang="en-US" b="1" i="1" dirty="0" smtClean="0">
                <a:solidFill>
                  <a:srgbClr val="0070C0"/>
                </a:solidFill>
              </a:rPr>
              <a:t>	</a:t>
            </a:r>
            <a:endParaRPr lang="en-US" sz="2400" b="1" dirty="0" smtClean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Power Consumption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47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381000" y="990600"/>
            <a:ext cx="8534400" cy="5257800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 smtClean="0"/>
              <a:t>Estimate the power consumption of a wireless handheld computer</a:t>
            </a:r>
          </a:p>
          <a:p>
            <a:pPr lvl="1" eaLnBrk="1" hangingPunct="1"/>
            <a:r>
              <a:rPr lang="en-US" sz="2400" i="1" dirty="0" smtClean="0"/>
              <a:t>V</a:t>
            </a:r>
            <a:r>
              <a:rPr lang="en-US" sz="2400" i="1" baseline="-25000" dirty="0" smtClean="0"/>
              <a:t>DD</a:t>
            </a:r>
            <a:r>
              <a:rPr lang="en-US" sz="2400" dirty="0" smtClean="0"/>
              <a:t> = 1.2 V</a:t>
            </a:r>
          </a:p>
          <a:p>
            <a:pPr lvl="1" eaLnBrk="1" hangingPunct="1"/>
            <a:r>
              <a:rPr lang="en-US" sz="2400" i="1" dirty="0" smtClean="0"/>
              <a:t>C</a:t>
            </a:r>
            <a:r>
              <a:rPr lang="en-US" sz="2400" dirty="0" smtClean="0"/>
              <a:t> = 20 </a:t>
            </a:r>
            <a:r>
              <a:rPr lang="en-US" sz="2400" dirty="0" err="1" smtClean="0"/>
              <a:t>nF</a:t>
            </a:r>
            <a:endParaRPr lang="en-US" sz="2400" dirty="0" smtClean="0"/>
          </a:p>
          <a:p>
            <a:pPr lvl="1" eaLnBrk="1" hangingPunct="1"/>
            <a:r>
              <a:rPr lang="en-US" sz="2400" i="1" dirty="0" smtClean="0"/>
              <a:t>f </a:t>
            </a:r>
            <a:r>
              <a:rPr lang="en-US" sz="2400" dirty="0" smtClean="0"/>
              <a:t>= 1 GHz</a:t>
            </a:r>
          </a:p>
          <a:p>
            <a:pPr lvl="1" eaLnBrk="1" hangingPunct="1"/>
            <a:r>
              <a:rPr lang="en-US" sz="2400" i="1" dirty="0" smtClean="0"/>
              <a:t>I</a:t>
            </a:r>
            <a:r>
              <a:rPr lang="en-US" sz="2400" i="1" baseline="-25000" dirty="0" smtClean="0"/>
              <a:t>DD</a:t>
            </a:r>
            <a:r>
              <a:rPr lang="en-US" sz="2400" dirty="0" smtClean="0"/>
              <a:t> = 20 mA</a:t>
            </a:r>
          </a:p>
          <a:p>
            <a:pPr eaLnBrk="1" hangingPunct="1">
              <a:buFontTx/>
              <a:buNone/>
            </a:pPr>
            <a:endParaRPr lang="en-US" sz="1200" dirty="0" smtClean="0"/>
          </a:p>
          <a:p>
            <a:pPr eaLnBrk="1" hangingPunct="1">
              <a:buFontTx/>
              <a:buNone/>
            </a:pPr>
            <a:r>
              <a:rPr lang="en-US" b="1" i="1" dirty="0" smtClean="0">
                <a:solidFill>
                  <a:srgbClr val="0070C0"/>
                </a:solidFill>
              </a:rPr>
              <a:t>	P</a:t>
            </a:r>
            <a:r>
              <a:rPr lang="en-US" b="1" dirty="0" smtClean="0">
                <a:solidFill>
                  <a:srgbClr val="0070C0"/>
                </a:solidFill>
              </a:rPr>
              <a:t> 	= ½</a:t>
            </a:r>
            <a:r>
              <a:rPr lang="en-US" b="1" i="1" dirty="0" smtClean="0">
                <a:solidFill>
                  <a:srgbClr val="0070C0"/>
                </a:solidFill>
              </a:rPr>
              <a:t>CV</a:t>
            </a:r>
            <a:r>
              <a:rPr lang="en-US" b="1" i="1" baseline="-25000" dirty="0" smtClean="0">
                <a:solidFill>
                  <a:srgbClr val="0070C0"/>
                </a:solidFill>
              </a:rPr>
              <a:t>DD</a:t>
            </a:r>
            <a:r>
              <a:rPr lang="en-US" b="1" baseline="30000" dirty="0" smtClean="0">
                <a:solidFill>
                  <a:srgbClr val="0070C0"/>
                </a:solidFill>
              </a:rPr>
              <a:t>2</a:t>
            </a:r>
            <a:r>
              <a:rPr lang="en-US" b="1" i="1" dirty="0" smtClean="0">
                <a:solidFill>
                  <a:srgbClr val="0070C0"/>
                </a:solidFill>
              </a:rPr>
              <a:t>f</a:t>
            </a:r>
            <a:r>
              <a:rPr lang="en-US" b="1" dirty="0" smtClean="0">
                <a:solidFill>
                  <a:srgbClr val="0070C0"/>
                </a:solidFill>
              </a:rPr>
              <a:t>  + I</a:t>
            </a:r>
            <a:r>
              <a:rPr lang="en-US" b="1" i="1" baseline="-25000" dirty="0" smtClean="0">
                <a:solidFill>
                  <a:srgbClr val="0070C0"/>
                </a:solidFill>
              </a:rPr>
              <a:t>DD</a:t>
            </a:r>
            <a:r>
              <a:rPr lang="en-US" b="1" i="1" dirty="0" smtClean="0">
                <a:solidFill>
                  <a:srgbClr val="0070C0"/>
                </a:solidFill>
              </a:rPr>
              <a:t>V</a:t>
            </a:r>
            <a:r>
              <a:rPr lang="en-US" b="1" i="1" baseline="-25000" dirty="0" smtClean="0">
                <a:solidFill>
                  <a:srgbClr val="0070C0"/>
                </a:solidFill>
              </a:rPr>
              <a:t>DD</a:t>
            </a:r>
            <a:endParaRPr lang="en-US" b="1" i="1" dirty="0" smtClean="0">
              <a:solidFill>
                <a:srgbClr val="0070C0"/>
              </a:solidFill>
            </a:endParaRPr>
          </a:p>
          <a:p>
            <a:pPr eaLnBrk="1" hangingPunct="1">
              <a:buFontTx/>
              <a:buNone/>
            </a:pPr>
            <a:r>
              <a:rPr lang="en-US" sz="2400" dirty="0" smtClean="0"/>
              <a:t>    		= ½(20 </a:t>
            </a:r>
            <a:r>
              <a:rPr lang="en-US" sz="2400" dirty="0" err="1" smtClean="0"/>
              <a:t>nF</a:t>
            </a:r>
            <a:r>
              <a:rPr lang="en-US" sz="2400" dirty="0" smtClean="0"/>
              <a:t>)(1.2 V)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(1 GHz)  +   (20 mA)(1.2 V)</a:t>
            </a:r>
          </a:p>
          <a:p>
            <a:pPr eaLnBrk="1" hangingPunct="1">
              <a:buFontTx/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   		</a:t>
            </a:r>
            <a:r>
              <a:rPr lang="en-US" sz="2400" b="1" dirty="0" smtClean="0">
                <a:solidFill>
                  <a:srgbClr val="0070C0"/>
                </a:solidFill>
              </a:rPr>
              <a:t>= (14.4 + 0.024) W ≈ 14.4 W   (14.424 W to be more exact)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Power Consumption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197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533400" y="1066800"/>
            <a:ext cx="4953000" cy="4953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000" dirty="0" smtClean="0"/>
              <a:t>Designed by Charles Babbage from 1834 – 1871</a:t>
            </a:r>
          </a:p>
          <a:p>
            <a:pPr eaLnBrk="1" hangingPunct="1">
              <a:lnSpc>
                <a:spcPct val="90000"/>
              </a:lnSpc>
            </a:pPr>
            <a:r>
              <a:rPr lang="en-US" sz="3000" dirty="0" smtClean="0"/>
              <a:t>Considered to be the first digital computer</a:t>
            </a:r>
          </a:p>
          <a:p>
            <a:pPr eaLnBrk="1" hangingPunct="1">
              <a:lnSpc>
                <a:spcPct val="90000"/>
              </a:lnSpc>
            </a:pPr>
            <a:r>
              <a:rPr lang="en-US" sz="3000" dirty="0" smtClean="0"/>
              <a:t>Built from mechanical gears, where each gear represented a discrete value (0-9)</a:t>
            </a:r>
          </a:p>
          <a:p>
            <a:pPr eaLnBrk="1" hangingPunct="1">
              <a:lnSpc>
                <a:spcPct val="90000"/>
              </a:lnSpc>
            </a:pPr>
            <a:r>
              <a:rPr lang="en-US" sz="3000" dirty="0" smtClean="0"/>
              <a:t>Babbage died before it was finished</a:t>
            </a:r>
          </a:p>
        </p:txBody>
      </p:sp>
      <p:pic>
        <p:nvPicPr>
          <p:cNvPr id="35846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307" y="990600"/>
            <a:ext cx="2711768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7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991" y="3823459"/>
            <a:ext cx="1676400" cy="1972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Analytical Engine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2117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Digital Discipline: Binary Values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144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Two discrete values:</a:t>
            </a:r>
          </a:p>
          <a:p>
            <a:pPr lvl="1"/>
            <a:r>
              <a:rPr lang="en-US" dirty="0" smtClean="0"/>
              <a:t>1 and 0</a:t>
            </a:r>
          </a:p>
          <a:p>
            <a:pPr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7452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Digital Discipline: Binary Values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144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Two discrete values:</a:t>
            </a:r>
          </a:p>
          <a:p>
            <a:pPr lvl="1"/>
            <a:r>
              <a:rPr lang="en-US" dirty="0" smtClean="0"/>
              <a:t>1 and 0</a:t>
            </a:r>
          </a:p>
          <a:p>
            <a:pPr lvl="1"/>
            <a:r>
              <a:rPr lang="en-US" dirty="0" smtClean="0"/>
              <a:t>1, TRUE, HIGH</a:t>
            </a:r>
          </a:p>
          <a:p>
            <a:pPr lvl="1"/>
            <a:r>
              <a:rPr lang="en-US" dirty="0" smtClean="0"/>
              <a:t>0, FALSE, LOW</a:t>
            </a:r>
          </a:p>
          <a:p>
            <a:r>
              <a:rPr lang="en-US" b="1" dirty="0" smtClean="0"/>
              <a:t>How to represent 1 and 0?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75739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Digital Discipline: Binary Values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144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/>
              <a:t>Two discrete values:</a:t>
            </a:r>
          </a:p>
          <a:p>
            <a:pPr lvl="1"/>
            <a:r>
              <a:rPr lang="en-US" smtClean="0"/>
              <a:t>1 and 0</a:t>
            </a:r>
          </a:p>
          <a:p>
            <a:pPr lvl="1"/>
            <a:r>
              <a:rPr lang="en-US" smtClean="0"/>
              <a:t>1, TRUE, HIGH</a:t>
            </a:r>
          </a:p>
          <a:p>
            <a:pPr lvl="1"/>
            <a:r>
              <a:rPr lang="en-US" smtClean="0"/>
              <a:t>0, FALSE, LOW</a:t>
            </a:r>
          </a:p>
          <a:p>
            <a:r>
              <a:rPr lang="en-US" b="1" smtClean="0"/>
              <a:t>How to represent 1 and 0? </a:t>
            </a:r>
            <a:r>
              <a:rPr lang="en-US" smtClean="0"/>
              <a:t>voltage levels, rotating gears, fluid levels, etc. </a:t>
            </a:r>
          </a:p>
          <a:p>
            <a:r>
              <a:rPr lang="en-US" smtClean="0"/>
              <a:t>Digital circuits use </a:t>
            </a:r>
            <a:r>
              <a:rPr lang="en-US" b="1" smtClean="0"/>
              <a:t>voltage</a:t>
            </a:r>
            <a:r>
              <a:rPr lang="en-US" smtClean="0"/>
              <a:t> levels to represent 1 and 0</a:t>
            </a:r>
            <a:endParaRPr lang="en-US" i="1" smtClean="0"/>
          </a:p>
          <a:p>
            <a:r>
              <a:rPr lang="en-US" b="1" i="1" smtClean="0"/>
              <a:t>Bit</a:t>
            </a:r>
            <a:r>
              <a:rPr lang="en-US" b="1" smtClean="0"/>
              <a:t>:</a:t>
            </a:r>
            <a:r>
              <a:rPr lang="en-US" smtClean="0"/>
              <a:t> </a:t>
            </a:r>
            <a:r>
              <a:rPr lang="en-US" i="1" smtClean="0"/>
              <a:t>B</a:t>
            </a:r>
            <a:r>
              <a:rPr lang="en-US" smtClean="0"/>
              <a:t>inary dig</a:t>
            </a:r>
            <a:r>
              <a:rPr lang="en-US" i="1" smtClean="0"/>
              <a:t>it</a:t>
            </a:r>
            <a:endParaRPr lang="en-US" smtClean="0"/>
          </a:p>
          <a:p>
            <a:pPr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75739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Why Digital Systems?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0502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Why Digital Systems?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14400" y="11430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Easier to design</a:t>
            </a:r>
          </a:p>
          <a:p>
            <a:r>
              <a:rPr lang="en-US" smtClean="0"/>
              <a:t>Fast</a:t>
            </a:r>
          </a:p>
          <a:p>
            <a:r>
              <a:rPr lang="en-US" smtClean="0"/>
              <a:t>Can overcome noise</a:t>
            </a:r>
          </a:p>
          <a:p>
            <a:r>
              <a:rPr lang="en-US" smtClean="0"/>
              <a:t>Error detection/correction</a:t>
            </a:r>
          </a:p>
          <a:p>
            <a:pPr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653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7200" y="76200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1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807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 smtClean="0"/>
              <a:t>Digital Design and Computer Architecture</a:t>
            </a:r>
            <a:r>
              <a:rPr lang="en-US" sz="2600" b="1" dirty="0"/>
              <a:t>:</a:t>
            </a:r>
            <a:r>
              <a:rPr lang="en-US" sz="2600" b="1" dirty="0" smtClean="0"/>
              <a:t> ARM® Edition</a:t>
            </a:r>
            <a:endParaRPr lang="en-US" sz="26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" y="3226713"/>
            <a:ext cx="8077200" cy="8930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91000" y="3226713"/>
            <a:ext cx="472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Sarah L. Harris and David Money Harris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34681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pic>
        <p:nvPicPr>
          <p:cNvPr id="37895" name="Picture 9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1676400"/>
            <a:ext cx="257175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George Boole, 1815-1864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066800"/>
            <a:ext cx="4953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</a:rPr>
              <a:t>Born to working class parents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</a:rPr>
              <a:t>Taught himself mathematics </a:t>
            </a:r>
            <a:r>
              <a:rPr lang="en-US" sz="2800" dirty="0">
                <a:latin typeface="+mj-lt"/>
              </a:rPr>
              <a:t>and joined the faculty of Queen’s College in </a:t>
            </a:r>
            <a:r>
              <a:rPr lang="en-US" sz="2800" dirty="0" smtClean="0">
                <a:latin typeface="+mj-lt"/>
              </a:rPr>
              <a:t>Ireland </a:t>
            </a:r>
            <a:endParaRPr lang="en-US" sz="28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</a:rPr>
              <a:t>Wrote </a:t>
            </a:r>
            <a:r>
              <a:rPr lang="en-US" sz="2800" b="1" i="1" dirty="0">
                <a:latin typeface="+mj-lt"/>
              </a:rPr>
              <a:t>An Investigation of the Laws of Thought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(1854)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</a:rPr>
              <a:t>Introduced </a:t>
            </a:r>
            <a:r>
              <a:rPr lang="en-US" sz="2800" b="1" dirty="0">
                <a:latin typeface="+mj-lt"/>
              </a:rPr>
              <a:t>binary variables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</a:rPr>
              <a:t>Introduced the </a:t>
            </a:r>
            <a:r>
              <a:rPr lang="en-US" sz="2800" b="1" dirty="0">
                <a:latin typeface="+mj-lt"/>
              </a:rPr>
              <a:t>three fundamental logic operations</a:t>
            </a:r>
            <a:r>
              <a:rPr lang="en-US" sz="2800" dirty="0">
                <a:latin typeface="+mj-lt"/>
              </a:rPr>
              <a:t>: AND, OR, and </a:t>
            </a:r>
            <a:r>
              <a:rPr lang="en-US" sz="2800" dirty="0" smtClean="0">
                <a:latin typeface="+mj-lt"/>
              </a:rPr>
              <a:t>NOT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0646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pic>
        <p:nvPicPr>
          <p:cNvPr id="37895" name="Picture 9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1676400"/>
            <a:ext cx="257175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George Boole, 1815-1864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066800"/>
            <a:ext cx="4953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</a:rPr>
              <a:t>Born to working class parents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</a:rPr>
              <a:t>Taught himself mathematics </a:t>
            </a:r>
            <a:r>
              <a:rPr lang="en-US" sz="2800" dirty="0">
                <a:latin typeface="+mj-lt"/>
              </a:rPr>
              <a:t>and joined the faculty of Queen’s College in </a:t>
            </a:r>
            <a:r>
              <a:rPr lang="en-US" sz="2800" dirty="0" smtClean="0">
                <a:latin typeface="+mj-lt"/>
              </a:rPr>
              <a:t>Ireland </a:t>
            </a:r>
            <a:endParaRPr lang="en-US" sz="28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</a:rPr>
              <a:t>Wrote </a:t>
            </a:r>
            <a:r>
              <a:rPr lang="en-US" sz="2800" b="1" i="1" dirty="0">
                <a:latin typeface="+mj-lt"/>
              </a:rPr>
              <a:t>An Investigation of the Laws of Thought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(1854)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</a:rPr>
              <a:t>Introduced </a:t>
            </a:r>
            <a:r>
              <a:rPr lang="en-US" sz="2800" b="1" dirty="0">
                <a:solidFill>
                  <a:srgbClr val="0070C0"/>
                </a:solidFill>
                <a:latin typeface="+mj-lt"/>
              </a:rPr>
              <a:t>binary variables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</a:rPr>
              <a:t>Introduced the </a:t>
            </a:r>
            <a:r>
              <a:rPr lang="en-US" sz="2800" b="1" dirty="0">
                <a:latin typeface="+mj-lt"/>
              </a:rPr>
              <a:t>three fundamental logic operations</a:t>
            </a:r>
            <a:r>
              <a:rPr lang="en-US" sz="2800" dirty="0">
                <a:latin typeface="+mj-lt"/>
              </a:rPr>
              <a:t>: AND, OR, and </a:t>
            </a:r>
            <a:r>
              <a:rPr lang="en-US" sz="2800" dirty="0" smtClean="0">
                <a:latin typeface="+mj-lt"/>
              </a:rPr>
              <a:t>NOT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3658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Number Systems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1143000"/>
            <a:ext cx="82296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/>
              <a:t>Decimal</a:t>
            </a:r>
          </a:p>
          <a:p>
            <a:pPr lvl="1"/>
            <a:r>
              <a:rPr lang="en-US" smtClean="0"/>
              <a:t>Base 10</a:t>
            </a:r>
          </a:p>
          <a:p>
            <a:r>
              <a:rPr lang="en-US" b="1" smtClean="0"/>
              <a:t>Binary</a:t>
            </a:r>
          </a:p>
          <a:p>
            <a:pPr lvl="1"/>
            <a:r>
              <a:rPr lang="en-US" smtClean="0"/>
              <a:t>Base 2</a:t>
            </a:r>
          </a:p>
          <a:p>
            <a:r>
              <a:rPr lang="en-US" b="1" smtClean="0"/>
              <a:t>Hexadecimal</a:t>
            </a:r>
          </a:p>
          <a:p>
            <a:pPr lvl="1"/>
            <a:r>
              <a:rPr lang="en-US" smtClean="0"/>
              <a:t>Base 16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3712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Decimal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76652181"/>
              </p:ext>
            </p:extLst>
          </p:nvPr>
        </p:nvGraphicFramePr>
        <p:xfrm>
          <a:off x="1295400" y="1538288"/>
          <a:ext cx="7562850" cy="227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" name="VISIO" r:id="rId7" imgW="3546348" imgH="1115568" progId="Visio.Drawing.6">
                  <p:embed/>
                </p:oleObj>
              </mc:Choice>
              <mc:Fallback>
                <p:oleObj name="VISIO" r:id="rId7" imgW="3546348" imgH="111556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538288"/>
                        <a:ext cx="7562850" cy="227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+mj-lt"/>
              </a:rPr>
              <a:t>Base 10 </a:t>
            </a:r>
            <a:r>
              <a:rPr lang="en-US" sz="3200" dirty="0" smtClean="0">
                <a:latin typeface="+mj-lt"/>
              </a:rPr>
              <a:t>(our everyday number system)</a:t>
            </a: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048000" y="3200400"/>
            <a:ext cx="0" cy="762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92771" y="4009851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786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Decimal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12" name="Object 5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4600805"/>
              </p:ext>
            </p:extLst>
          </p:nvPr>
        </p:nvGraphicFramePr>
        <p:xfrm>
          <a:off x="1200150" y="1538288"/>
          <a:ext cx="7562850" cy="227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6" name="VISIO" r:id="rId7" imgW="3546348" imgH="1112520" progId="Visio.Drawing.6">
                  <p:embed/>
                </p:oleObj>
              </mc:Choice>
              <mc:Fallback>
                <p:oleObj name="VISIO" r:id="rId7" imgW="3546348" imgH="1112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1538288"/>
                        <a:ext cx="7562850" cy="227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+mj-lt"/>
              </a:rPr>
              <a:t>Base 10</a:t>
            </a:r>
            <a:r>
              <a:rPr lang="en-US" sz="3200" dirty="0" smtClean="0">
                <a:latin typeface="+mj-lt"/>
              </a:rPr>
              <a:t> (our everyday number system)</a:t>
            </a: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000" dirty="0">
              <a:latin typeface="+mj-lt"/>
            </a:endParaRPr>
          </a:p>
        </p:txBody>
      </p:sp>
      <p:sp>
        <p:nvSpPr>
          <p:cNvPr id="14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24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048000" y="3200400"/>
            <a:ext cx="0" cy="762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92771" y="4009851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109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Decimal and Binary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" y="718066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21767569"/>
              </p:ext>
            </p:extLst>
          </p:nvPr>
        </p:nvGraphicFramePr>
        <p:xfrm>
          <a:off x="1200150" y="1309688"/>
          <a:ext cx="7562850" cy="227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5" name="VISIO" r:id="rId9" imgW="3546348" imgH="1112520" progId="Visio.Drawing.6">
                  <p:embed/>
                </p:oleObj>
              </mc:Choice>
              <mc:Fallback>
                <p:oleObj name="VISIO" r:id="rId9" imgW="3546348" imgH="1112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1309688"/>
                        <a:ext cx="7562850" cy="227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838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+mj-lt"/>
              </a:rPr>
              <a:t>Base 10 </a:t>
            </a:r>
            <a:r>
              <a:rPr lang="en-US" sz="3200" dirty="0" smtClean="0">
                <a:latin typeface="+mj-lt"/>
              </a:rPr>
              <a:t>(our everyday number system)</a:t>
            </a: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0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+mj-lt"/>
              </a:rPr>
              <a:t>Base 2</a:t>
            </a:r>
            <a:r>
              <a:rPr lang="en-US" sz="3200" dirty="0" smtClean="0">
                <a:latin typeface="+mj-lt"/>
              </a:rPr>
              <a:t>: Binary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</p:txBody>
      </p:sp>
      <p:sp>
        <p:nvSpPr>
          <p:cNvPr id="11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52400" y="685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graphicFrame>
        <p:nvGraphicFramePr>
          <p:cNvPr id="17" name="Object 16"/>
          <p:cNvGraphicFramePr>
            <a:graphicFrameLocks noGrp="1"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84630155"/>
              </p:ext>
            </p:extLst>
          </p:nvPr>
        </p:nvGraphicFramePr>
        <p:xfrm>
          <a:off x="1143000" y="3898900"/>
          <a:ext cx="76200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6" name="VISIO" r:id="rId11" imgW="3540447" imgH="957001" progId="Visio.Drawing.11">
                  <p:embed/>
                </p:oleObj>
              </mc:Choice>
              <mc:Fallback>
                <p:oleObj name="VISIO" r:id="rId11" imgW="3540447" imgH="957001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898900"/>
                        <a:ext cx="7620000" cy="196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 flipV="1">
            <a:off x="2895601" y="5230278"/>
            <a:ext cx="16704" cy="190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14600" y="536626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342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Decimal and Binary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12" name="Object 5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9542275"/>
              </p:ext>
            </p:extLst>
          </p:nvPr>
        </p:nvGraphicFramePr>
        <p:xfrm>
          <a:off x="1200150" y="1309688"/>
          <a:ext cx="7562850" cy="227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8" name="VISIO" r:id="rId8" imgW="3546348" imgH="1112520" progId="Visio.Drawing.6">
                  <p:embed/>
                </p:oleObj>
              </mc:Choice>
              <mc:Fallback>
                <p:oleObj name="VISIO" r:id="rId8" imgW="3546348" imgH="1112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1309688"/>
                        <a:ext cx="7562850" cy="227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381566636"/>
              </p:ext>
            </p:extLst>
          </p:nvPr>
        </p:nvGraphicFramePr>
        <p:xfrm>
          <a:off x="1143000" y="3898900"/>
          <a:ext cx="76200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9" name="VISIO" r:id="rId10" imgW="3546348" imgH="955548" progId="Visio.Drawing.6">
                  <p:embed/>
                </p:oleObj>
              </mc:Choice>
              <mc:Fallback>
                <p:oleObj name="VISIO" r:id="rId10" imgW="3546348" imgH="95554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898900"/>
                        <a:ext cx="7620000" cy="196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838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+mj-lt"/>
              </a:rPr>
              <a:t>Base 10 </a:t>
            </a:r>
            <a:r>
              <a:rPr lang="en-US" sz="3200" dirty="0" smtClean="0">
                <a:latin typeface="+mj-lt"/>
              </a:rPr>
              <a:t>(our everyday number system)</a:t>
            </a: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0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+mj-lt"/>
              </a:rPr>
              <a:t>Base 2</a:t>
            </a:r>
            <a:r>
              <a:rPr lang="en-US" sz="3200" dirty="0" smtClean="0">
                <a:latin typeface="+mj-lt"/>
              </a:rPr>
              <a:t>: Binary </a:t>
            </a:r>
            <a:r>
              <a:rPr lang="en-US" sz="3200" dirty="0">
                <a:latin typeface="+mj-lt"/>
              </a:rPr>
              <a:t>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</p:txBody>
      </p:sp>
      <p:sp>
        <p:nvSpPr>
          <p:cNvPr id="16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1000" y="685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2895601" y="5230278"/>
            <a:ext cx="16704" cy="1905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514600" y="536626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815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06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0</a:t>
            </a:r>
            <a:r>
              <a:rPr lang="en-US" sz="3200" dirty="0">
                <a:latin typeface="+mj-lt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1</a:t>
            </a:r>
            <a:r>
              <a:rPr lang="en-US" sz="3200" dirty="0">
                <a:latin typeface="+mj-lt"/>
              </a:rPr>
              <a:t> =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2</a:t>
            </a:r>
            <a:r>
              <a:rPr lang="en-US" sz="3200" dirty="0">
                <a:latin typeface="+mj-lt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3</a:t>
            </a:r>
            <a:r>
              <a:rPr lang="en-US" sz="3200" dirty="0">
                <a:latin typeface="+mj-lt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4</a:t>
            </a:r>
            <a:r>
              <a:rPr lang="en-US" sz="3200" dirty="0">
                <a:latin typeface="+mj-lt"/>
              </a:rPr>
              <a:t> =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5</a:t>
            </a:r>
            <a:r>
              <a:rPr lang="en-US" sz="3200" dirty="0">
                <a:latin typeface="+mj-lt"/>
              </a:rPr>
              <a:t> =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6</a:t>
            </a:r>
            <a:r>
              <a:rPr lang="en-US" sz="3200" dirty="0">
                <a:latin typeface="+mj-lt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7</a:t>
            </a:r>
            <a:r>
              <a:rPr lang="en-US" sz="3200" dirty="0">
                <a:latin typeface="+mj-lt"/>
              </a:rPr>
              <a:t> =</a:t>
            </a:r>
          </a:p>
          <a:p>
            <a:pPr marL="342900" indent="-342900">
              <a:spcBef>
                <a:spcPct val="20000"/>
              </a:spcBef>
            </a:pPr>
            <a:endParaRPr lang="en-US" sz="3200" baseline="300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</p:txBody>
      </p:sp>
      <p:sp>
        <p:nvSpPr>
          <p:cNvPr id="4096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4096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0386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8</a:t>
            </a:r>
            <a:r>
              <a:rPr lang="en-US" sz="3200" dirty="0">
                <a:latin typeface="+mj-lt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9</a:t>
            </a:r>
            <a:r>
              <a:rPr lang="en-US" sz="3200" dirty="0">
                <a:latin typeface="+mj-lt"/>
              </a:rPr>
              <a:t> =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10</a:t>
            </a:r>
            <a:r>
              <a:rPr lang="en-US" sz="3200" dirty="0">
                <a:latin typeface="+mj-lt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11</a:t>
            </a:r>
            <a:r>
              <a:rPr lang="en-US" sz="3200" dirty="0">
                <a:latin typeface="+mj-lt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12</a:t>
            </a:r>
            <a:r>
              <a:rPr lang="en-US" sz="3200" dirty="0">
                <a:latin typeface="+mj-lt"/>
              </a:rPr>
              <a:t> =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13</a:t>
            </a:r>
            <a:r>
              <a:rPr lang="en-US" sz="3200" dirty="0">
                <a:latin typeface="+mj-lt"/>
              </a:rPr>
              <a:t> =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14</a:t>
            </a:r>
            <a:r>
              <a:rPr lang="en-US" sz="3200" dirty="0">
                <a:latin typeface="+mj-lt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15</a:t>
            </a:r>
            <a:r>
              <a:rPr lang="en-US" sz="3200" dirty="0">
                <a:latin typeface="+mj-lt"/>
              </a:rPr>
              <a:t> 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Powers of Two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28739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06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0</a:t>
            </a:r>
            <a:r>
              <a:rPr lang="en-US" sz="3200" dirty="0">
                <a:latin typeface="+mj-lt"/>
              </a:rPr>
              <a:t> = 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1</a:t>
            </a:r>
            <a:r>
              <a:rPr lang="en-US" sz="3200" dirty="0">
                <a:latin typeface="+mj-lt"/>
              </a:rPr>
              <a:t> = 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2</a:t>
            </a:r>
            <a:r>
              <a:rPr lang="en-US" sz="3200" dirty="0">
                <a:latin typeface="+mj-lt"/>
              </a:rPr>
              <a:t> = 4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3</a:t>
            </a:r>
            <a:r>
              <a:rPr lang="en-US" sz="3200" dirty="0">
                <a:latin typeface="+mj-lt"/>
              </a:rPr>
              <a:t> = 8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4</a:t>
            </a:r>
            <a:r>
              <a:rPr lang="en-US" sz="3200" dirty="0">
                <a:latin typeface="+mj-lt"/>
              </a:rPr>
              <a:t> = 16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5</a:t>
            </a:r>
            <a:r>
              <a:rPr lang="en-US" sz="3200" dirty="0">
                <a:latin typeface="+mj-lt"/>
              </a:rPr>
              <a:t> = 32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6</a:t>
            </a:r>
            <a:r>
              <a:rPr lang="en-US" sz="3200" dirty="0">
                <a:latin typeface="+mj-lt"/>
              </a:rPr>
              <a:t> = 64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7</a:t>
            </a:r>
            <a:r>
              <a:rPr lang="en-US" sz="3200" dirty="0">
                <a:latin typeface="+mj-lt"/>
              </a:rPr>
              <a:t> = </a:t>
            </a:r>
            <a:r>
              <a:rPr lang="en-US" sz="3200" dirty="0" smtClean="0">
                <a:latin typeface="+mj-lt"/>
              </a:rPr>
              <a:t>128</a:t>
            </a:r>
            <a:endParaRPr lang="en-US" sz="3200" dirty="0">
              <a:latin typeface="+mj-lt"/>
            </a:endParaRPr>
          </a:p>
        </p:txBody>
      </p:sp>
      <p:sp>
        <p:nvSpPr>
          <p:cNvPr id="4198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41991" name="Rectangle 1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0386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8 </a:t>
            </a:r>
            <a:r>
              <a:rPr lang="en-US" sz="3200" dirty="0">
                <a:latin typeface="+mj-lt"/>
              </a:rPr>
              <a:t> = 256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9</a:t>
            </a:r>
            <a:r>
              <a:rPr lang="en-US" sz="3200" dirty="0">
                <a:latin typeface="+mj-lt"/>
              </a:rPr>
              <a:t>  = 512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10</a:t>
            </a:r>
            <a:r>
              <a:rPr lang="en-US" sz="3200" dirty="0">
                <a:latin typeface="+mj-lt"/>
              </a:rPr>
              <a:t> = 1024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11</a:t>
            </a:r>
            <a:r>
              <a:rPr lang="en-US" sz="3200" dirty="0">
                <a:latin typeface="+mj-lt"/>
              </a:rPr>
              <a:t> = 2048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12</a:t>
            </a:r>
            <a:r>
              <a:rPr lang="en-US" sz="3200" dirty="0">
                <a:latin typeface="+mj-lt"/>
              </a:rPr>
              <a:t> = 4096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13</a:t>
            </a:r>
            <a:r>
              <a:rPr lang="en-US" sz="3200" dirty="0">
                <a:latin typeface="+mj-lt"/>
              </a:rPr>
              <a:t> = 8192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14</a:t>
            </a:r>
            <a:r>
              <a:rPr lang="en-US" sz="3200" dirty="0">
                <a:latin typeface="+mj-lt"/>
              </a:rPr>
              <a:t> = 16384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2</a:t>
            </a:r>
            <a:r>
              <a:rPr lang="en-US" sz="3200" baseline="30000" dirty="0">
                <a:latin typeface="+mj-lt"/>
              </a:rPr>
              <a:t>15</a:t>
            </a:r>
            <a:r>
              <a:rPr lang="en-US" sz="3200" dirty="0">
                <a:latin typeface="+mj-lt"/>
              </a:rPr>
              <a:t> = 32768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Powers of Two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35498" y="2316540"/>
            <a:ext cx="23323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</a:rPr>
              <a:t>Handy to memorize up to 2</a:t>
            </a:r>
            <a:r>
              <a:rPr lang="en-US" sz="3200" b="1" baseline="30000" dirty="0">
                <a:solidFill>
                  <a:srgbClr val="0070C0"/>
                </a:solidFill>
                <a:latin typeface="+mj-lt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62638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+mj-lt"/>
              </a:rPr>
              <a:t>Binary to decimal </a:t>
            </a:r>
            <a:r>
              <a:rPr lang="en-US" sz="3200" dirty="0">
                <a:latin typeface="+mj-lt"/>
              </a:rPr>
              <a:t>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</a:rPr>
              <a:t>Convert 10011</a:t>
            </a:r>
            <a:r>
              <a:rPr lang="en-US" sz="2400" baseline="-25000" dirty="0">
                <a:latin typeface="+mj-lt"/>
              </a:rPr>
              <a:t>2</a:t>
            </a:r>
            <a:r>
              <a:rPr lang="en-US" sz="2400" dirty="0">
                <a:latin typeface="+mj-lt"/>
              </a:rPr>
              <a:t> to decimal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Decimal to binary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</a:rPr>
              <a:t>Convert 47</a:t>
            </a:r>
            <a:r>
              <a:rPr lang="en-US" sz="2400" baseline="-25000" dirty="0">
                <a:latin typeface="+mj-lt"/>
              </a:rPr>
              <a:t>10</a:t>
            </a:r>
            <a:r>
              <a:rPr lang="en-US" sz="2400" dirty="0">
                <a:latin typeface="+mj-lt"/>
              </a:rPr>
              <a:t> to binary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</p:txBody>
      </p:sp>
      <p:sp>
        <p:nvSpPr>
          <p:cNvPr id="4301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Number Conversion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689180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6858" y="13716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b="1" dirty="0" smtClean="0"/>
              <a:t>Background</a:t>
            </a:r>
          </a:p>
          <a:p>
            <a:pPr eaLnBrk="1" hangingPunct="1"/>
            <a:r>
              <a:rPr lang="en-US" b="1" dirty="0" smtClean="0"/>
              <a:t>The Game Plan</a:t>
            </a:r>
            <a:endParaRPr lang="en-US" dirty="0" smtClean="0"/>
          </a:p>
          <a:p>
            <a:pPr eaLnBrk="1" hangingPunct="1"/>
            <a:r>
              <a:rPr lang="en-US" b="1" dirty="0" smtClean="0"/>
              <a:t>The Art of Managing Complexity</a:t>
            </a:r>
            <a:endParaRPr lang="en-US" dirty="0" smtClean="0"/>
          </a:p>
          <a:p>
            <a:pPr eaLnBrk="1" hangingPunct="1"/>
            <a:r>
              <a:rPr lang="en-US" b="1" dirty="0" smtClean="0"/>
              <a:t>The Digital Abstraction</a:t>
            </a:r>
            <a:endParaRPr lang="en-US" dirty="0" smtClean="0"/>
          </a:p>
          <a:p>
            <a:pPr eaLnBrk="1" hangingPunct="1"/>
            <a:r>
              <a:rPr lang="en-US" b="1" dirty="0" smtClean="0"/>
              <a:t>Number Systems</a:t>
            </a:r>
            <a:endParaRPr lang="en-US" dirty="0" smtClean="0"/>
          </a:p>
          <a:p>
            <a:pPr eaLnBrk="1" hangingPunct="1"/>
            <a:r>
              <a:rPr lang="en-US" b="1" dirty="0" smtClean="0"/>
              <a:t>Logic Gates</a:t>
            </a:r>
            <a:endParaRPr lang="en-US" dirty="0" smtClean="0"/>
          </a:p>
          <a:p>
            <a:pPr eaLnBrk="1" hangingPunct="1"/>
            <a:r>
              <a:rPr lang="en-US" b="1" dirty="0" smtClean="0"/>
              <a:t>Logic Levels</a:t>
            </a:r>
            <a:endParaRPr lang="en-US" dirty="0" smtClean="0"/>
          </a:p>
          <a:p>
            <a:pPr eaLnBrk="1" hangingPunct="1"/>
            <a:r>
              <a:rPr lang="en-US" b="1" dirty="0" smtClean="0"/>
              <a:t>CMOS Transistors</a:t>
            </a:r>
            <a:endParaRPr lang="en-US" dirty="0" smtClean="0"/>
          </a:p>
          <a:p>
            <a:pPr eaLnBrk="1" hangingPunct="1"/>
            <a:r>
              <a:rPr lang="en-US" b="1" dirty="0" smtClean="0"/>
              <a:t>Power Consumption</a:t>
            </a:r>
            <a:endParaRPr lang="en-US" dirty="0" smtClean="0"/>
          </a:p>
          <a:p>
            <a:pPr eaLnBrk="1" hangingPunct="1"/>
            <a:endParaRPr lang="en-GB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1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325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219200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+mj-lt"/>
              </a:rPr>
              <a:t>Binary to decimal </a:t>
            </a:r>
            <a:r>
              <a:rPr lang="en-US" sz="3200" dirty="0">
                <a:latin typeface="+mj-lt"/>
              </a:rPr>
              <a:t>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</a:rPr>
              <a:t>Convert 10011</a:t>
            </a:r>
            <a:r>
              <a:rPr lang="en-US" sz="2400" baseline="-25000" dirty="0">
                <a:latin typeface="+mj-lt"/>
              </a:rPr>
              <a:t>2</a:t>
            </a:r>
            <a:r>
              <a:rPr lang="en-US" sz="2400" dirty="0">
                <a:latin typeface="+mj-lt"/>
              </a:rPr>
              <a:t> to decimal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</a:rPr>
              <a:t>16</a:t>
            </a:r>
            <a:r>
              <a:rPr lang="en-US" sz="2400" dirty="0">
                <a:latin typeface="+mj-lt"/>
                <a:cs typeface="Times New Roman" pitchFamily="18" charset="0"/>
              </a:rPr>
              <a:t>×</a:t>
            </a:r>
            <a:r>
              <a:rPr lang="en-US" sz="2400" dirty="0">
                <a:latin typeface="+mj-lt"/>
              </a:rPr>
              <a:t>1 + 8</a:t>
            </a:r>
            <a:r>
              <a:rPr lang="en-US" sz="2400" dirty="0">
                <a:latin typeface="+mj-lt"/>
                <a:cs typeface="Times New Roman" pitchFamily="18" charset="0"/>
              </a:rPr>
              <a:t>×</a:t>
            </a:r>
            <a:r>
              <a:rPr lang="en-US" sz="2400" dirty="0">
                <a:latin typeface="+mj-lt"/>
              </a:rPr>
              <a:t>0 + 4</a:t>
            </a:r>
            <a:r>
              <a:rPr lang="en-US" sz="2400" dirty="0">
                <a:latin typeface="+mj-lt"/>
                <a:cs typeface="Times New Roman" pitchFamily="18" charset="0"/>
              </a:rPr>
              <a:t>×</a:t>
            </a:r>
            <a:r>
              <a:rPr lang="en-US" sz="2400" dirty="0">
                <a:latin typeface="+mj-lt"/>
              </a:rPr>
              <a:t>0 + 2</a:t>
            </a:r>
            <a:r>
              <a:rPr lang="en-US" sz="2400" dirty="0">
                <a:latin typeface="+mj-lt"/>
                <a:cs typeface="Times New Roman" pitchFamily="18" charset="0"/>
              </a:rPr>
              <a:t>×</a:t>
            </a:r>
            <a:r>
              <a:rPr lang="en-US" sz="2400" dirty="0">
                <a:latin typeface="+mj-lt"/>
              </a:rPr>
              <a:t>1 + 1</a:t>
            </a:r>
            <a:r>
              <a:rPr lang="en-US" sz="2400" dirty="0">
                <a:latin typeface="+mj-lt"/>
                <a:cs typeface="Times New Roman" pitchFamily="18" charset="0"/>
              </a:rPr>
              <a:t>×</a:t>
            </a:r>
            <a:r>
              <a:rPr lang="en-US" sz="2400" dirty="0">
                <a:latin typeface="+mj-lt"/>
              </a:rPr>
              <a:t>1 = </a:t>
            </a:r>
            <a:r>
              <a:rPr lang="en-US" sz="2400" dirty="0" smtClean="0">
                <a:latin typeface="+mj-lt"/>
              </a:rPr>
              <a:t>19</a:t>
            </a:r>
            <a:r>
              <a:rPr lang="en-US" sz="2400" baseline="-25000" dirty="0" smtClean="0">
                <a:latin typeface="+mj-lt"/>
              </a:rPr>
              <a:t>10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endParaRPr lang="en-US" baseline="-250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Decimal to binary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</a:rPr>
              <a:t>Convert 47</a:t>
            </a:r>
            <a:r>
              <a:rPr lang="en-US" sz="2400" baseline="-25000" dirty="0">
                <a:latin typeface="+mj-lt"/>
              </a:rPr>
              <a:t>10</a:t>
            </a:r>
            <a:r>
              <a:rPr lang="en-US" sz="2400" dirty="0">
                <a:latin typeface="+mj-lt"/>
              </a:rPr>
              <a:t> to binary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</a:rPr>
              <a:t>32</a:t>
            </a:r>
            <a:r>
              <a:rPr lang="en-US" sz="2400" dirty="0">
                <a:latin typeface="+mj-lt"/>
                <a:cs typeface="Times New Roman" pitchFamily="18" charset="0"/>
              </a:rPr>
              <a:t>×</a:t>
            </a:r>
            <a:r>
              <a:rPr lang="en-US" sz="2400" dirty="0">
                <a:latin typeface="+mj-lt"/>
              </a:rPr>
              <a:t>1 + 16</a:t>
            </a:r>
            <a:r>
              <a:rPr lang="en-US" sz="2400" dirty="0">
                <a:latin typeface="+mj-lt"/>
                <a:cs typeface="Times New Roman" pitchFamily="18" charset="0"/>
              </a:rPr>
              <a:t>×</a:t>
            </a:r>
            <a:r>
              <a:rPr lang="en-US" sz="2400" dirty="0">
                <a:latin typeface="+mj-lt"/>
              </a:rPr>
              <a:t>0 + 8</a:t>
            </a:r>
            <a:r>
              <a:rPr lang="en-US" sz="2400" dirty="0">
                <a:latin typeface="+mj-lt"/>
                <a:cs typeface="Times New Roman" pitchFamily="18" charset="0"/>
              </a:rPr>
              <a:t>×1</a:t>
            </a:r>
            <a:r>
              <a:rPr lang="en-US" sz="2400" dirty="0">
                <a:latin typeface="+mj-lt"/>
              </a:rPr>
              <a:t> + 4</a:t>
            </a:r>
            <a:r>
              <a:rPr lang="en-US" sz="2400" dirty="0">
                <a:latin typeface="+mj-lt"/>
                <a:cs typeface="Times New Roman" pitchFamily="18" charset="0"/>
              </a:rPr>
              <a:t>×</a:t>
            </a:r>
            <a:r>
              <a:rPr lang="en-US" sz="2400" dirty="0">
                <a:latin typeface="+mj-lt"/>
              </a:rPr>
              <a:t>1 + 2</a:t>
            </a:r>
            <a:r>
              <a:rPr lang="en-US" sz="2400" dirty="0">
                <a:latin typeface="+mj-lt"/>
                <a:cs typeface="Times New Roman" pitchFamily="18" charset="0"/>
              </a:rPr>
              <a:t>×</a:t>
            </a:r>
            <a:r>
              <a:rPr lang="en-US" sz="2400" dirty="0">
                <a:latin typeface="+mj-lt"/>
              </a:rPr>
              <a:t>1 + 1</a:t>
            </a:r>
            <a:r>
              <a:rPr lang="en-US" sz="2400" dirty="0">
                <a:latin typeface="+mj-lt"/>
                <a:cs typeface="Times New Roman" pitchFamily="18" charset="0"/>
              </a:rPr>
              <a:t>×</a:t>
            </a:r>
            <a:r>
              <a:rPr lang="en-US" sz="2400" dirty="0">
                <a:latin typeface="+mj-lt"/>
              </a:rPr>
              <a:t>1 = 101111</a:t>
            </a:r>
            <a:r>
              <a:rPr lang="en-US" sz="2400" baseline="-25000" dirty="0">
                <a:latin typeface="+mj-lt"/>
              </a:rPr>
              <a:t>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</p:txBody>
      </p:sp>
      <p:sp>
        <p:nvSpPr>
          <p:cNvPr id="4403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Number Conversion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443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Two methods:</a:t>
            </a:r>
          </a:p>
          <a:p>
            <a:pPr marL="914400" lvl="1" indent="-457200"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en-US" sz="2600" b="1" dirty="0">
                <a:latin typeface="+mj-lt"/>
              </a:rPr>
              <a:t>Method 1: </a:t>
            </a:r>
            <a:r>
              <a:rPr lang="en-US" sz="2600" dirty="0">
                <a:latin typeface="+mj-lt"/>
              </a:rPr>
              <a:t>Find the </a:t>
            </a:r>
            <a:r>
              <a:rPr lang="en-US" sz="2600" b="1" dirty="0">
                <a:solidFill>
                  <a:srgbClr val="0070C0"/>
                </a:solidFill>
                <a:latin typeface="+mj-lt"/>
              </a:rPr>
              <a:t>largest power of 2 that fi</a:t>
            </a:r>
            <a:r>
              <a:rPr lang="en-US" sz="2600" dirty="0">
                <a:solidFill>
                  <a:srgbClr val="0070C0"/>
                </a:solidFill>
                <a:latin typeface="+mj-lt"/>
              </a:rPr>
              <a:t>ts</a:t>
            </a:r>
            <a:r>
              <a:rPr lang="en-US" sz="2600" dirty="0">
                <a:latin typeface="+mj-lt"/>
              </a:rPr>
              <a:t>, subtract and </a:t>
            </a:r>
            <a:r>
              <a:rPr lang="en-US" sz="2600" dirty="0" smtClean="0">
                <a:latin typeface="+mj-lt"/>
              </a:rPr>
              <a:t>repeat. </a:t>
            </a:r>
            <a:r>
              <a:rPr lang="en-US" sz="2800" dirty="0"/>
              <a:t>(</a:t>
            </a:r>
            <a:r>
              <a:rPr lang="en-US" sz="2800" b="1" i="1" dirty="0"/>
              <a:t>Recommended</a:t>
            </a:r>
            <a:r>
              <a:rPr lang="en-US" sz="2800" dirty="0"/>
              <a:t> method</a:t>
            </a:r>
            <a:r>
              <a:rPr lang="en-US" sz="2800" dirty="0" smtClean="0"/>
              <a:t>)</a:t>
            </a:r>
            <a:endParaRPr lang="en-US" sz="2600" dirty="0">
              <a:latin typeface="+mj-lt"/>
            </a:endParaRPr>
          </a:p>
          <a:p>
            <a:pPr marL="914400" lvl="1" indent="-457200"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en-US" sz="2600" b="1" dirty="0">
                <a:latin typeface="+mj-lt"/>
              </a:rPr>
              <a:t>Method 2: </a:t>
            </a:r>
            <a:r>
              <a:rPr lang="en-US" sz="2600" dirty="0">
                <a:latin typeface="+mj-lt"/>
              </a:rPr>
              <a:t>Repeatedly </a:t>
            </a:r>
            <a:r>
              <a:rPr lang="en-US" sz="2600" b="1" dirty="0">
                <a:solidFill>
                  <a:srgbClr val="0070C0"/>
                </a:solidFill>
                <a:latin typeface="+mj-lt"/>
              </a:rPr>
              <a:t>divide by 2</a:t>
            </a:r>
            <a:r>
              <a:rPr lang="en-US" sz="2600" dirty="0">
                <a:latin typeface="+mj-lt"/>
              </a:rPr>
              <a:t>, remainder goes in next most significant bit</a:t>
            </a:r>
          </a:p>
        </p:txBody>
      </p:sp>
      <p:sp>
        <p:nvSpPr>
          <p:cNvPr id="4301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Decimal to Binary Conversion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5216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Decimal to Binary Conversion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14400"/>
            <a:ext cx="8229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lvl="1">
              <a:spcBef>
                <a:spcPct val="20000"/>
              </a:spcBef>
            </a:pPr>
            <a:r>
              <a:rPr lang="en-US" sz="2000" b="1" dirty="0">
                <a:solidFill>
                  <a:srgbClr val="0070C0"/>
                </a:solidFill>
                <a:latin typeface="+mj-lt"/>
              </a:rPr>
              <a:t>Method 1: </a:t>
            </a:r>
            <a:r>
              <a:rPr lang="en-US" sz="2000" dirty="0">
                <a:latin typeface="+mj-lt"/>
              </a:rPr>
              <a:t>Find the </a:t>
            </a:r>
            <a:r>
              <a:rPr lang="en-US" sz="2000" b="1" dirty="0">
                <a:latin typeface="+mj-lt"/>
              </a:rPr>
              <a:t>largest power of 2 that fits</a:t>
            </a:r>
            <a:r>
              <a:rPr lang="en-US" sz="2000" dirty="0">
                <a:latin typeface="+mj-lt"/>
              </a:rPr>
              <a:t>, subtract and </a:t>
            </a:r>
            <a:r>
              <a:rPr lang="en-US" sz="2000" dirty="0" smtClean="0">
                <a:latin typeface="+mj-lt"/>
              </a:rPr>
              <a:t>repeat.</a:t>
            </a:r>
          </a:p>
          <a:p>
            <a:pPr lvl="1">
              <a:spcBef>
                <a:spcPct val="20000"/>
              </a:spcBef>
            </a:pPr>
            <a:r>
              <a:rPr lang="en-US" sz="2000" dirty="0" smtClean="0">
                <a:latin typeface="+mj-lt"/>
              </a:rPr>
              <a:t>53</a:t>
            </a:r>
            <a:r>
              <a:rPr lang="en-US" sz="2000" baseline="-25000" dirty="0" smtClean="0">
                <a:latin typeface="+mj-lt"/>
              </a:rPr>
              <a:t>10</a:t>
            </a:r>
            <a:r>
              <a:rPr lang="en-US" sz="2000" dirty="0" smtClean="0">
                <a:latin typeface="+mj-lt"/>
              </a:rPr>
              <a:t> 		 </a:t>
            </a:r>
            <a:endParaRPr lang="en-US" sz="2000" b="1" dirty="0" smtClean="0">
              <a:solidFill>
                <a:srgbClr val="FF0000"/>
              </a:solidFill>
              <a:latin typeface="+mj-lt"/>
            </a:endParaRPr>
          </a:p>
          <a:p>
            <a:pPr>
              <a:spcBef>
                <a:spcPct val="20000"/>
              </a:spcBef>
            </a:pPr>
            <a:endParaRPr lang="en-US" sz="2000" b="1" dirty="0">
              <a:solidFill>
                <a:srgbClr val="FF0000"/>
              </a:solidFill>
              <a:latin typeface="+mj-lt"/>
            </a:endParaRPr>
          </a:p>
          <a:p>
            <a:pPr>
              <a:spcBef>
                <a:spcPct val="20000"/>
              </a:spcBef>
            </a:pPr>
            <a:endParaRPr lang="en-US" sz="2000" b="1" dirty="0" smtClean="0">
              <a:solidFill>
                <a:srgbClr val="FF0000"/>
              </a:solidFill>
              <a:latin typeface="+mj-lt"/>
            </a:endParaRPr>
          </a:p>
          <a:p>
            <a:pPr>
              <a:spcBef>
                <a:spcPct val="20000"/>
              </a:spcBef>
            </a:pPr>
            <a:endParaRPr lang="en-US" sz="2000" b="1" dirty="0">
              <a:solidFill>
                <a:srgbClr val="FF0000"/>
              </a:solidFill>
              <a:latin typeface="+mj-lt"/>
            </a:endParaRPr>
          </a:p>
          <a:p>
            <a:pPr>
              <a:spcBef>
                <a:spcPct val="20000"/>
              </a:spcBef>
            </a:pPr>
            <a:r>
              <a:rPr lang="en-US" sz="2000" b="1" dirty="0" smtClean="0">
                <a:solidFill>
                  <a:srgbClr val="0070C0"/>
                </a:solidFill>
                <a:latin typeface="+mj-lt"/>
              </a:rPr>
              <a:t>Method 2: </a:t>
            </a:r>
            <a:r>
              <a:rPr lang="en-US" sz="2000" dirty="0" smtClean="0">
                <a:latin typeface="+mj-lt"/>
              </a:rPr>
              <a:t>Repeatedly </a:t>
            </a:r>
            <a:r>
              <a:rPr lang="en-US" sz="2000" b="1" dirty="0" smtClean="0">
                <a:latin typeface="+mj-lt"/>
              </a:rPr>
              <a:t>divide by 2</a:t>
            </a:r>
            <a:r>
              <a:rPr lang="en-US" sz="2000" dirty="0" smtClean="0">
                <a:latin typeface="+mj-lt"/>
              </a:rPr>
              <a:t>, remainder goes in next most significant bit.</a:t>
            </a:r>
          </a:p>
          <a:p>
            <a:pPr lvl="1">
              <a:spcBef>
                <a:spcPct val="20000"/>
              </a:spcBef>
            </a:pPr>
            <a:r>
              <a:rPr lang="en-US" sz="2000" dirty="0" smtClean="0">
                <a:latin typeface="+mj-lt"/>
              </a:rPr>
              <a:t>53</a:t>
            </a:r>
            <a:r>
              <a:rPr lang="en-US" sz="2000" baseline="-25000" dirty="0" smtClean="0">
                <a:latin typeface="+mj-lt"/>
              </a:rPr>
              <a:t>10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0553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Decimal to Binary Conversion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14400"/>
            <a:ext cx="8229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lvl="1">
              <a:spcBef>
                <a:spcPct val="20000"/>
              </a:spcBef>
            </a:pPr>
            <a:r>
              <a:rPr lang="en-US" sz="2000" b="1" dirty="0">
                <a:solidFill>
                  <a:srgbClr val="0070C0"/>
                </a:solidFill>
                <a:latin typeface="+mj-lt"/>
              </a:rPr>
              <a:t>Method 1: </a:t>
            </a:r>
            <a:r>
              <a:rPr lang="en-US" sz="2000" dirty="0">
                <a:latin typeface="+mj-lt"/>
              </a:rPr>
              <a:t>Find the </a:t>
            </a:r>
            <a:r>
              <a:rPr lang="en-US" sz="2000" b="1" dirty="0">
                <a:latin typeface="+mj-lt"/>
              </a:rPr>
              <a:t>largest power of 2 that fits</a:t>
            </a:r>
            <a:r>
              <a:rPr lang="en-US" sz="2000" dirty="0">
                <a:latin typeface="+mj-lt"/>
              </a:rPr>
              <a:t>, subtract and </a:t>
            </a:r>
            <a:r>
              <a:rPr lang="en-US" sz="2000" dirty="0" smtClean="0">
                <a:latin typeface="+mj-lt"/>
              </a:rPr>
              <a:t>repeat.</a:t>
            </a:r>
          </a:p>
          <a:p>
            <a:pPr lvl="1">
              <a:spcBef>
                <a:spcPct val="20000"/>
              </a:spcBef>
            </a:pPr>
            <a:r>
              <a:rPr lang="en-US" sz="2000" dirty="0" smtClean="0">
                <a:latin typeface="+mj-lt"/>
              </a:rPr>
              <a:t>53</a:t>
            </a:r>
            <a:r>
              <a:rPr lang="en-US" sz="2000" baseline="-25000" dirty="0" smtClean="0">
                <a:latin typeface="+mj-lt"/>
              </a:rPr>
              <a:t>10</a:t>
            </a:r>
            <a:r>
              <a:rPr lang="en-US" sz="2000" dirty="0" smtClean="0">
                <a:latin typeface="+mj-lt"/>
              </a:rPr>
              <a:t> 		 </a:t>
            </a:r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32</a:t>
            </a:r>
            <a:r>
              <a:rPr lang="en-US" sz="2000" dirty="0" smtClean="0">
                <a:latin typeface="+mj-lt"/>
              </a:rPr>
              <a:t>×1</a:t>
            </a:r>
          </a:p>
          <a:p>
            <a:pPr lvl="1">
              <a:spcBef>
                <a:spcPct val="20000"/>
              </a:spcBef>
            </a:pPr>
            <a:r>
              <a:rPr lang="en-US" sz="2000" dirty="0" smtClean="0">
                <a:latin typeface="+mj-lt"/>
              </a:rPr>
              <a:t>53-32 = 21 		 </a:t>
            </a:r>
            <a:r>
              <a:rPr lang="en-US" sz="2000" b="1" dirty="0" smtClean="0">
                <a:solidFill>
                  <a:srgbClr val="7030A0"/>
                </a:solidFill>
                <a:latin typeface="+mj-lt"/>
              </a:rPr>
              <a:t>16</a:t>
            </a:r>
            <a:r>
              <a:rPr lang="en-US" sz="2000" dirty="0" smtClean="0">
                <a:latin typeface="+mj-lt"/>
              </a:rPr>
              <a:t>×1</a:t>
            </a:r>
          </a:p>
          <a:p>
            <a:pPr lvl="1">
              <a:spcBef>
                <a:spcPct val="20000"/>
              </a:spcBef>
            </a:pPr>
            <a:r>
              <a:rPr lang="en-US" sz="2000" dirty="0" smtClean="0">
                <a:latin typeface="+mj-lt"/>
              </a:rPr>
              <a:t>21-16 = 5 		 </a:t>
            </a:r>
            <a:r>
              <a:rPr lang="en-US" sz="2000" b="1" dirty="0" smtClean="0">
                <a:solidFill>
                  <a:srgbClr val="0070C0"/>
                </a:solidFill>
                <a:latin typeface="+mj-lt"/>
              </a:rPr>
              <a:t>4</a:t>
            </a:r>
            <a:r>
              <a:rPr lang="en-US" sz="2000" dirty="0" smtClean="0">
                <a:latin typeface="+mj-lt"/>
              </a:rPr>
              <a:t>×1</a:t>
            </a:r>
          </a:p>
          <a:p>
            <a:pPr lvl="1">
              <a:spcBef>
                <a:spcPct val="20000"/>
              </a:spcBef>
            </a:pPr>
            <a:r>
              <a:rPr lang="en-US" sz="2000" dirty="0" smtClean="0">
                <a:latin typeface="+mj-lt"/>
              </a:rPr>
              <a:t>5-4 = 1 		 </a:t>
            </a:r>
            <a:r>
              <a:rPr lang="en-US" sz="2000" b="1" dirty="0" smtClean="0">
                <a:solidFill>
                  <a:srgbClr val="00B050"/>
                </a:solidFill>
                <a:latin typeface="+mj-lt"/>
              </a:rPr>
              <a:t>1</a:t>
            </a:r>
            <a:r>
              <a:rPr lang="en-US" sz="2000" dirty="0" smtClean="0">
                <a:latin typeface="+mj-lt"/>
              </a:rPr>
              <a:t>×1		</a:t>
            </a:r>
            <a:r>
              <a:rPr lang="en-US" sz="2000" b="1" dirty="0" smtClean="0">
                <a:latin typeface="+mj-lt"/>
              </a:rPr>
              <a:t>= </a:t>
            </a:r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1</a:t>
            </a:r>
            <a:r>
              <a:rPr lang="en-US" sz="2000" b="1" dirty="0" smtClean="0">
                <a:solidFill>
                  <a:srgbClr val="7030A0"/>
                </a:solidFill>
                <a:latin typeface="+mj-lt"/>
              </a:rPr>
              <a:t>1</a:t>
            </a:r>
            <a:r>
              <a:rPr lang="en-US" sz="2000" b="1" dirty="0" smtClean="0">
                <a:latin typeface="+mj-lt"/>
              </a:rPr>
              <a:t>0</a:t>
            </a:r>
            <a:r>
              <a:rPr lang="en-US" sz="2000" b="1" dirty="0" smtClean="0">
                <a:solidFill>
                  <a:srgbClr val="0070C0"/>
                </a:solidFill>
                <a:latin typeface="+mj-lt"/>
              </a:rPr>
              <a:t>1</a:t>
            </a:r>
            <a:r>
              <a:rPr lang="en-US" sz="2000" b="1" dirty="0" smtClean="0">
                <a:latin typeface="+mj-lt"/>
              </a:rPr>
              <a:t>0</a:t>
            </a:r>
            <a:r>
              <a:rPr lang="en-US" sz="2000" b="1" dirty="0" smtClean="0">
                <a:solidFill>
                  <a:srgbClr val="00B050"/>
                </a:solidFill>
                <a:latin typeface="+mj-lt"/>
              </a:rPr>
              <a:t>1</a:t>
            </a:r>
            <a:r>
              <a:rPr lang="en-US" sz="2000" b="1" baseline="-25000" dirty="0" smtClean="0">
                <a:latin typeface="+mj-lt"/>
              </a:rPr>
              <a:t>2</a:t>
            </a:r>
            <a:endParaRPr lang="en-US" sz="2000" b="1" baseline="-25000" dirty="0">
              <a:latin typeface="+mj-lt"/>
            </a:endParaRPr>
          </a:p>
          <a:p>
            <a:pPr>
              <a:spcBef>
                <a:spcPct val="20000"/>
              </a:spcBef>
            </a:pPr>
            <a:r>
              <a:rPr lang="en-US" sz="2000" b="1" dirty="0">
                <a:solidFill>
                  <a:srgbClr val="0070C0"/>
                </a:solidFill>
                <a:latin typeface="+mj-lt"/>
              </a:rPr>
              <a:t>Method </a:t>
            </a:r>
            <a:r>
              <a:rPr lang="en-US" sz="2000" b="1" dirty="0" smtClean="0">
                <a:solidFill>
                  <a:srgbClr val="0070C0"/>
                </a:solidFill>
                <a:latin typeface="+mj-lt"/>
              </a:rPr>
              <a:t>2: </a:t>
            </a:r>
            <a:r>
              <a:rPr lang="en-US" sz="2000" dirty="0" smtClean="0">
                <a:latin typeface="+mj-lt"/>
              </a:rPr>
              <a:t>Repeatedly </a:t>
            </a:r>
            <a:r>
              <a:rPr lang="en-US" sz="2000" b="1" dirty="0" smtClean="0">
                <a:latin typeface="+mj-lt"/>
              </a:rPr>
              <a:t>divide by 2</a:t>
            </a:r>
            <a:r>
              <a:rPr lang="en-US" sz="2000" dirty="0" smtClean="0">
                <a:latin typeface="+mj-lt"/>
              </a:rPr>
              <a:t>, remainder goes in next most significant bit.</a:t>
            </a:r>
          </a:p>
          <a:p>
            <a:pPr lvl="1">
              <a:spcBef>
                <a:spcPct val="20000"/>
              </a:spcBef>
            </a:pPr>
            <a:r>
              <a:rPr lang="en-US" sz="2000" dirty="0" smtClean="0">
                <a:latin typeface="+mj-lt"/>
              </a:rPr>
              <a:t>53</a:t>
            </a:r>
            <a:r>
              <a:rPr lang="en-US" sz="2000" baseline="-25000" dirty="0" smtClean="0">
                <a:latin typeface="+mj-lt"/>
              </a:rPr>
              <a:t>10</a:t>
            </a:r>
            <a:r>
              <a:rPr lang="en-US" sz="2000" dirty="0" smtClean="0">
                <a:latin typeface="+mj-lt"/>
              </a:rPr>
              <a:t> = 	53/2 = 26 R</a:t>
            </a:r>
            <a:r>
              <a:rPr lang="en-US" sz="2000" b="1" dirty="0" smtClean="0">
                <a:solidFill>
                  <a:srgbClr val="00B050"/>
                </a:solidFill>
                <a:latin typeface="+mj-lt"/>
              </a:rPr>
              <a:t>1</a:t>
            </a:r>
          </a:p>
          <a:p>
            <a:pPr lvl="1">
              <a:spcBef>
                <a:spcPct val="20000"/>
              </a:spcBef>
            </a:pPr>
            <a:r>
              <a:rPr lang="en-US" sz="2000" dirty="0" smtClean="0">
                <a:latin typeface="+mj-lt"/>
              </a:rPr>
              <a:t> 		26/2 = 13 R0</a:t>
            </a:r>
          </a:p>
          <a:p>
            <a:pPr lvl="1">
              <a:spcBef>
                <a:spcPct val="20000"/>
              </a:spcBef>
            </a:pPr>
            <a:r>
              <a:rPr lang="en-US" sz="2000" dirty="0">
                <a:latin typeface="+mj-lt"/>
              </a:rPr>
              <a:t>	</a:t>
            </a:r>
            <a:r>
              <a:rPr lang="en-US" sz="2000" dirty="0" smtClean="0">
                <a:latin typeface="+mj-lt"/>
              </a:rPr>
              <a:t>	13/2 = 6   R</a:t>
            </a:r>
            <a:r>
              <a:rPr lang="en-US" sz="2000" b="1" dirty="0" smtClean="0">
                <a:solidFill>
                  <a:srgbClr val="0070C0"/>
                </a:solidFill>
                <a:latin typeface="+mj-lt"/>
              </a:rPr>
              <a:t>1</a:t>
            </a:r>
          </a:p>
          <a:p>
            <a:pPr lvl="1">
              <a:spcBef>
                <a:spcPct val="20000"/>
              </a:spcBef>
            </a:pPr>
            <a:r>
              <a:rPr lang="en-US" sz="2000" dirty="0">
                <a:latin typeface="+mj-lt"/>
              </a:rPr>
              <a:t>	</a:t>
            </a:r>
            <a:r>
              <a:rPr lang="en-US" sz="2000" dirty="0" smtClean="0">
                <a:latin typeface="+mj-lt"/>
              </a:rPr>
              <a:t>	6/2   = 3   R0</a:t>
            </a:r>
          </a:p>
          <a:p>
            <a:pPr lvl="1">
              <a:spcBef>
                <a:spcPct val="20000"/>
              </a:spcBef>
            </a:pPr>
            <a:r>
              <a:rPr lang="en-US" sz="2000" dirty="0">
                <a:latin typeface="+mj-lt"/>
              </a:rPr>
              <a:t>	</a:t>
            </a:r>
            <a:r>
              <a:rPr lang="en-US" sz="2000" dirty="0" smtClean="0">
                <a:latin typeface="+mj-lt"/>
              </a:rPr>
              <a:t>	3/2   = 1   R</a:t>
            </a:r>
            <a:r>
              <a:rPr lang="en-US" sz="2000" b="1" dirty="0" smtClean="0">
                <a:solidFill>
                  <a:srgbClr val="7030A0"/>
                </a:solidFill>
                <a:latin typeface="+mj-lt"/>
              </a:rPr>
              <a:t>1</a:t>
            </a:r>
          </a:p>
          <a:p>
            <a:pPr lvl="1">
              <a:spcBef>
                <a:spcPct val="20000"/>
              </a:spcBef>
            </a:pPr>
            <a:r>
              <a:rPr lang="en-US" sz="2000" dirty="0">
                <a:latin typeface="+mj-lt"/>
              </a:rPr>
              <a:t>	</a:t>
            </a:r>
            <a:r>
              <a:rPr lang="en-US" sz="2000" dirty="0" smtClean="0">
                <a:latin typeface="+mj-lt"/>
              </a:rPr>
              <a:t>	1/2   = 0   R</a:t>
            </a:r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1</a:t>
            </a:r>
            <a:r>
              <a:rPr lang="en-US" sz="2000" dirty="0" smtClean="0">
                <a:latin typeface="+mj-lt"/>
              </a:rPr>
              <a:t>		</a:t>
            </a:r>
            <a:r>
              <a:rPr lang="en-US" sz="2000" b="1" dirty="0" smtClean="0">
                <a:latin typeface="+mj-lt"/>
              </a:rPr>
              <a:t>= </a:t>
            </a:r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1</a:t>
            </a:r>
            <a:r>
              <a:rPr lang="en-US" sz="2000" b="1" dirty="0" smtClean="0">
                <a:solidFill>
                  <a:srgbClr val="7030A0"/>
                </a:solidFill>
                <a:latin typeface="+mj-lt"/>
              </a:rPr>
              <a:t>1</a:t>
            </a:r>
            <a:r>
              <a:rPr lang="en-US" sz="2000" b="1" dirty="0" smtClean="0">
                <a:latin typeface="+mj-lt"/>
              </a:rPr>
              <a:t>0</a:t>
            </a:r>
            <a:r>
              <a:rPr lang="en-US" sz="2000" b="1" dirty="0" smtClean="0">
                <a:solidFill>
                  <a:srgbClr val="0070C0"/>
                </a:solidFill>
                <a:latin typeface="+mj-lt"/>
              </a:rPr>
              <a:t>1</a:t>
            </a:r>
            <a:r>
              <a:rPr lang="en-US" sz="2000" b="1" dirty="0" smtClean="0">
                <a:latin typeface="+mj-lt"/>
              </a:rPr>
              <a:t>0</a:t>
            </a:r>
            <a:r>
              <a:rPr lang="en-US" sz="2000" b="1" dirty="0" smtClean="0">
                <a:solidFill>
                  <a:srgbClr val="00B050"/>
                </a:solidFill>
                <a:latin typeface="+mj-lt"/>
              </a:rPr>
              <a:t>1</a:t>
            </a:r>
            <a:r>
              <a:rPr lang="en-US" sz="2000" b="1" baseline="-25000" dirty="0" smtClean="0">
                <a:latin typeface="+mj-lt"/>
              </a:rPr>
              <a:t>2</a:t>
            </a:r>
          </a:p>
          <a:p>
            <a:pPr lvl="1">
              <a:spcBef>
                <a:spcPct val="20000"/>
              </a:spcBef>
            </a:pP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1443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458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lvl="1"/>
            <a:r>
              <a:rPr lang="en-US" sz="3200" b="1" dirty="0">
                <a:latin typeface="+mj-lt"/>
              </a:rPr>
              <a:t>Another example: </a:t>
            </a:r>
            <a:r>
              <a:rPr lang="en-US" sz="3200" dirty="0">
                <a:latin typeface="+mj-lt"/>
              </a:rPr>
              <a:t>Convert 75</a:t>
            </a:r>
            <a:r>
              <a:rPr lang="en-US" sz="3200" baseline="-25000" dirty="0">
                <a:latin typeface="+mj-lt"/>
              </a:rPr>
              <a:t>10</a:t>
            </a:r>
            <a:r>
              <a:rPr lang="en-US" sz="3200" dirty="0">
                <a:latin typeface="+mj-lt"/>
              </a:rPr>
              <a:t> to binary.</a:t>
            </a:r>
          </a:p>
          <a:p>
            <a:pPr marL="0" lvl="1"/>
            <a:endParaRPr lang="en-US" sz="2000" dirty="0">
              <a:latin typeface="+mj-lt"/>
            </a:endParaRPr>
          </a:p>
        </p:txBody>
      </p:sp>
      <p:sp>
        <p:nvSpPr>
          <p:cNvPr id="4301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Decimal to Binary Conversion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8591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458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lvl="1"/>
            <a:r>
              <a:rPr lang="en-US" sz="3200" b="1" dirty="0">
                <a:latin typeface="+mj-lt"/>
              </a:rPr>
              <a:t>Another example: </a:t>
            </a:r>
            <a:r>
              <a:rPr lang="en-US" sz="3200" dirty="0">
                <a:latin typeface="+mj-lt"/>
              </a:rPr>
              <a:t>Convert 75</a:t>
            </a:r>
            <a:r>
              <a:rPr lang="en-US" sz="3200" baseline="-25000" dirty="0">
                <a:latin typeface="+mj-lt"/>
              </a:rPr>
              <a:t>10</a:t>
            </a:r>
            <a:r>
              <a:rPr lang="en-US" sz="3200" dirty="0">
                <a:latin typeface="+mj-lt"/>
              </a:rPr>
              <a:t> to binary.</a:t>
            </a:r>
          </a:p>
          <a:p>
            <a:pPr marL="0" lvl="1"/>
            <a:endParaRPr lang="en-US" sz="2000" dirty="0">
              <a:latin typeface="+mj-lt"/>
            </a:endParaRPr>
          </a:p>
          <a:p>
            <a:pPr marL="0" lvl="1"/>
            <a:r>
              <a:rPr lang="en-US" sz="2400" dirty="0">
                <a:latin typeface="+mj-lt"/>
              </a:rPr>
              <a:t>75</a:t>
            </a:r>
            <a:r>
              <a:rPr lang="en-US" sz="2400" baseline="-25000" dirty="0">
                <a:latin typeface="+mj-lt"/>
              </a:rPr>
              <a:t>10</a:t>
            </a:r>
            <a:r>
              <a:rPr lang="en-US" sz="2400" dirty="0">
                <a:latin typeface="+mj-lt"/>
              </a:rPr>
              <a:t>= 64 + 8 + 2 + 1 = 1001011</a:t>
            </a:r>
            <a:r>
              <a:rPr lang="en-US" sz="2400" baseline="-25000" dirty="0">
                <a:latin typeface="+mj-lt"/>
              </a:rPr>
              <a:t>2</a:t>
            </a:r>
          </a:p>
          <a:p>
            <a:endParaRPr lang="en-US" sz="2400" b="1" dirty="0">
              <a:latin typeface="+mj-lt"/>
            </a:endParaRPr>
          </a:p>
          <a:p>
            <a:endParaRPr lang="en-US" sz="2000" b="1" dirty="0">
              <a:latin typeface="+mj-lt"/>
            </a:endParaRPr>
          </a:p>
        </p:txBody>
      </p:sp>
      <p:sp>
        <p:nvSpPr>
          <p:cNvPr id="4301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Decimal to Binary Conversion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7161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458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lvl="1"/>
            <a:r>
              <a:rPr lang="en-US" sz="3200" b="1" dirty="0">
                <a:latin typeface="+mj-lt"/>
              </a:rPr>
              <a:t>Another example: </a:t>
            </a:r>
            <a:r>
              <a:rPr lang="en-US" sz="3200" dirty="0">
                <a:latin typeface="+mj-lt"/>
              </a:rPr>
              <a:t>Convert 75</a:t>
            </a:r>
            <a:r>
              <a:rPr lang="en-US" sz="3200" baseline="-25000" dirty="0">
                <a:latin typeface="+mj-lt"/>
              </a:rPr>
              <a:t>10</a:t>
            </a:r>
            <a:r>
              <a:rPr lang="en-US" sz="3200" dirty="0">
                <a:latin typeface="+mj-lt"/>
              </a:rPr>
              <a:t> to binary.</a:t>
            </a:r>
          </a:p>
          <a:p>
            <a:pPr marL="0" lvl="1"/>
            <a:endParaRPr lang="en-US" sz="2000" dirty="0">
              <a:latin typeface="+mj-lt"/>
            </a:endParaRPr>
          </a:p>
          <a:p>
            <a:pPr marL="0" lvl="1"/>
            <a:r>
              <a:rPr lang="en-US" sz="2400" dirty="0">
                <a:latin typeface="+mj-lt"/>
              </a:rPr>
              <a:t>75</a:t>
            </a:r>
            <a:r>
              <a:rPr lang="en-US" sz="2400" baseline="-25000" dirty="0">
                <a:latin typeface="+mj-lt"/>
              </a:rPr>
              <a:t>10</a:t>
            </a:r>
            <a:r>
              <a:rPr lang="en-US" sz="2400" dirty="0">
                <a:latin typeface="+mj-lt"/>
              </a:rPr>
              <a:t>= 64 + 8 + 2 + 1 = 1001011</a:t>
            </a:r>
            <a:r>
              <a:rPr lang="en-US" sz="2400" baseline="-25000" dirty="0">
                <a:latin typeface="+mj-lt"/>
              </a:rPr>
              <a:t>2</a:t>
            </a:r>
          </a:p>
          <a:p>
            <a:endParaRPr lang="en-US" sz="1000" b="1" dirty="0" smtClean="0">
              <a:latin typeface="+mj-lt"/>
            </a:endParaRPr>
          </a:p>
          <a:p>
            <a:r>
              <a:rPr lang="en-US" sz="2400" b="1" dirty="0" smtClean="0">
                <a:latin typeface="+mj-lt"/>
              </a:rPr>
              <a:t>or</a:t>
            </a:r>
          </a:p>
          <a:p>
            <a:endParaRPr lang="en-US" sz="10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75/2 	= 37 	R1</a:t>
            </a:r>
          </a:p>
          <a:p>
            <a:r>
              <a:rPr lang="en-US" sz="2400" dirty="0" smtClean="0">
                <a:latin typeface="+mj-lt"/>
              </a:rPr>
              <a:t>37/2 	= 18	R1</a:t>
            </a:r>
          </a:p>
          <a:p>
            <a:r>
              <a:rPr lang="en-US" sz="2400" dirty="0" smtClean="0">
                <a:latin typeface="+mj-lt"/>
              </a:rPr>
              <a:t>18/2 	= 9	R0</a:t>
            </a:r>
          </a:p>
          <a:p>
            <a:r>
              <a:rPr lang="en-US" sz="2400" dirty="0" smtClean="0">
                <a:latin typeface="+mj-lt"/>
              </a:rPr>
              <a:t>9/2	= 4	R1</a:t>
            </a:r>
          </a:p>
          <a:p>
            <a:r>
              <a:rPr lang="en-US" sz="2400" dirty="0" smtClean="0">
                <a:latin typeface="+mj-lt"/>
              </a:rPr>
              <a:t>4/2	= 2	R0</a:t>
            </a:r>
          </a:p>
          <a:p>
            <a:r>
              <a:rPr lang="en-US" sz="2400" dirty="0" smtClean="0">
                <a:latin typeface="+mj-lt"/>
              </a:rPr>
              <a:t>2/2	= 1	R0</a:t>
            </a:r>
          </a:p>
          <a:p>
            <a:r>
              <a:rPr lang="en-US" sz="2400" dirty="0" smtClean="0">
                <a:latin typeface="+mj-lt"/>
              </a:rPr>
              <a:t>1/2	= 0	R1</a:t>
            </a:r>
          </a:p>
          <a:p>
            <a:endParaRPr lang="en-US" sz="2000" b="1" dirty="0">
              <a:latin typeface="+mj-lt"/>
            </a:endParaRPr>
          </a:p>
        </p:txBody>
      </p:sp>
      <p:sp>
        <p:nvSpPr>
          <p:cNvPr id="4301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Decimal to Binary Conversion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6944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Number Conversion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1066800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+mj-lt"/>
              </a:rPr>
              <a:t>Binary to decimal </a:t>
            </a:r>
            <a:r>
              <a:rPr lang="en-US" sz="3200" b="1" dirty="0">
                <a:latin typeface="+mj-lt"/>
              </a:rPr>
              <a:t>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dirty="0">
                <a:latin typeface="+mj-lt"/>
              </a:rPr>
              <a:t>Convert </a:t>
            </a:r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1</a:t>
            </a:r>
            <a:r>
              <a:rPr lang="en-US" sz="2800" b="1" dirty="0" smtClean="0">
                <a:latin typeface="+mj-lt"/>
              </a:rPr>
              <a:t>1</a:t>
            </a:r>
            <a:r>
              <a:rPr lang="en-US" sz="2800" b="1" dirty="0" smtClean="0">
                <a:solidFill>
                  <a:srgbClr val="FF0000"/>
                </a:solidFill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0</a:t>
            </a:r>
            <a:r>
              <a:rPr lang="en-US" sz="2800" b="1" dirty="0" smtClean="0">
                <a:solidFill>
                  <a:srgbClr val="00B050"/>
                </a:solidFill>
                <a:latin typeface="+mj-lt"/>
              </a:rPr>
              <a:t>1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to decimal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dirty="0">
                <a:latin typeface="+mj-lt"/>
              </a:rPr>
              <a:t>16</a:t>
            </a:r>
            <a:r>
              <a:rPr lang="en-US" sz="2800" dirty="0">
                <a:latin typeface="+mj-lt"/>
                <a:cs typeface="Times New Roman" pitchFamily="18" charset="0"/>
              </a:rPr>
              <a:t>×</a:t>
            </a:r>
            <a:r>
              <a:rPr lang="en-US" sz="2800" b="1" dirty="0">
                <a:solidFill>
                  <a:srgbClr val="0070C0"/>
                </a:solidFill>
                <a:latin typeface="+mj-lt"/>
              </a:rPr>
              <a:t>1</a:t>
            </a:r>
            <a:r>
              <a:rPr lang="en-US" sz="2800" dirty="0">
                <a:latin typeface="+mj-lt"/>
              </a:rPr>
              <a:t> + </a:t>
            </a:r>
            <a:r>
              <a:rPr lang="en-US" sz="2800" dirty="0" smtClean="0">
                <a:latin typeface="+mj-lt"/>
              </a:rPr>
              <a:t>8</a:t>
            </a:r>
            <a:r>
              <a:rPr lang="en-US" sz="2800" dirty="0" smtClean="0">
                <a:latin typeface="+mj-lt"/>
                <a:cs typeface="Times New Roman" pitchFamily="18" charset="0"/>
              </a:rPr>
              <a:t>×</a:t>
            </a:r>
            <a:r>
              <a:rPr lang="en-US" sz="2800" b="1" dirty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+ </a:t>
            </a:r>
            <a:r>
              <a:rPr lang="en-US" sz="2800" dirty="0" smtClean="0">
                <a:latin typeface="+mj-lt"/>
              </a:rPr>
              <a:t>4</a:t>
            </a:r>
            <a:r>
              <a:rPr lang="en-US" sz="2800" dirty="0" smtClean="0">
                <a:latin typeface="+mj-lt"/>
                <a:cs typeface="Times New Roman" pitchFamily="18" charset="0"/>
              </a:rPr>
              <a:t>×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+ </a:t>
            </a:r>
            <a:r>
              <a:rPr lang="en-US" sz="28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  <a:cs typeface="Times New Roman" pitchFamily="18" charset="0"/>
              </a:rPr>
              <a:t>×</a:t>
            </a:r>
            <a:r>
              <a:rPr lang="en-US" sz="2800" dirty="0">
                <a:latin typeface="+mj-lt"/>
              </a:rPr>
              <a:t>0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+ 1</a:t>
            </a:r>
            <a:r>
              <a:rPr lang="en-US" sz="2800" dirty="0">
                <a:latin typeface="+mj-lt"/>
                <a:cs typeface="Times New Roman" pitchFamily="18" charset="0"/>
              </a:rPr>
              <a:t>×</a:t>
            </a:r>
            <a:r>
              <a:rPr lang="en-US" sz="2800" b="1" dirty="0">
                <a:solidFill>
                  <a:srgbClr val="00B050"/>
                </a:solidFill>
                <a:latin typeface="+mj-lt"/>
              </a:rPr>
              <a:t>1</a:t>
            </a:r>
            <a:r>
              <a:rPr lang="en-US" sz="2800" dirty="0">
                <a:latin typeface="+mj-lt"/>
              </a:rPr>
              <a:t> = 2</a:t>
            </a:r>
            <a:r>
              <a:rPr lang="en-US" sz="2800" dirty="0" smtClean="0">
                <a:latin typeface="+mj-lt"/>
              </a:rPr>
              <a:t>9</a:t>
            </a:r>
            <a:r>
              <a:rPr lang="en-US" sz="2800" baseline="-25000" dirty="0" smtClean="0">
                <a:latin typeface="+mj-lt"/>
              </a:rPr>
              <a:t>10</a:t>
            </a:r>
          </a:p>
          <a:p>
            <a:pPr>
              <a:spcBef>
                <a:spcPct val="20000"/>
              </a:spcBef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</a:rPr>
              <a:t>Decimal to binary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dirty="0">
                <a:latin typeface="+mj-lt"/>
              </a:rPr>
              <a:t>Convert 47</a:t>
            </a:r>
            <a:r>
              <a:rPr lang="en-US" sz="2800" baseline="-25000" dirty="0">
                <a:latin typeface="+mj-lt"/>
              </a:rPr>
              <a:t>10</a:t>
            </a:r>
            <a:r>
              <a:rPr lang="en-US" sz="2800" dirty="0">
                <a:latin typeface="+mj-lt"/>
              </a:rPr>
              <a:t> to binary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dirty="0">
                <a:latin typeface="+mj-lt"/>
              </a:rPr>
              <a:t>32</a:t>
            </a:r>
            <a:r>
              <a:rPr lang="en-US" sz="2800" dirty="0">
                <a:latin typeface="+mj-lt"/>
                <a:cs typeface="Times New Roman" pitchFamily="18" charset="0"/>
              </a:rPr>
              <a:t>×</a:t>
            </a:r>
            <a:r>
              <a:rPr lang="en-US" sz="2800" dirty="0">
                <a:latin typeface="+mj-lt"/>
              </a:rPr>
              <a:t>1 + 16</a:t>
            </a:r>
            <a:r>
              <a:rPr lang="en-US" sz="2800" dirty="0">
                <a:latin typeface="+mj-lt"/>
                <a:cs typeface="Times New Roman" pitchFamily="18" charset="0"/>
              </a:rPr>
              <a:t>×</a:t>
            </a:r>
            <a:r>
              <a:rPr lang="en-US" sz="2800" dirty="0">
                <a:latin typeface="+mj-lt"/>
              </a:rPr>
              <a:t>0 + 8</a:t>
            </a:r>
            <a:r>
              <a:rPr lang="en-US" sz="2800" dirty="0">
                <a:latin typeface="+mj-lt"/>
                <a:cs typeface="Times New Roman" pitchFamily="18" charset="0"/>
              </a:rPr>
              <a:t>×1</a:t>
            </a:r>
            <a:r>
              <a:rPr lang="en-US" sz="2800" dirty="0">
                <a:latin typeface="+mj-lt"/>
              </a:rPr>
              <a:t> + 4</a:t>
            </a:r>
            <a:r>
              <a:rPr lang="en-US" sz="2800" dirty="0">
                <a:latin typeface="+mj-lt"/>
                <a:cs typeface="Times New Roman" pitchFamily="18" charset="0"/>
              </a:rPr>
              <a:t>×</a:t>
            </a:r>
            <a:r>
              <a:rPr lang="en-US" sz="2800" dirty="0">
                <a:latin typeface="+mj-lt"/>
              </a:rPr>
              <a:t>1 + 2</a:t>
            </a:r>
            <a:r>
              <a:rPr lang="en-US" sz="2800" dirty="0">
                <a:latin typeface="+mj-lt"/>
                <a:cs typeface="Times New Roman" pitchFamily="18" charset="0"/>
              </a:rPr>
              <a:t>×</a:t>
            </a:r>
            <a:r>
              <a:rPr lang="en-US" sz="2800" dirty="0">
                <a:latin typeface="+mj-lt"/>
              </a:rPr>
              <a:t>1 + 1</a:t>
            </a:r>
            <a:r>
              <a:rPr lang="en-US" sz="2800" dirty="0">
                <a:latin typeface="+mj-lt"/>
                <a:cs typeface="Times New Roman" pitchFamily="18" charset="0"/>
              </a:rPr>
              <a:t>×</a:t>
            </a:r>
            <a:r>
              <a:rPr lang="en-US" sz="2800" dirty="0">
                <a:latin typeface="+mj-lt"/>
              </a:rPr>
              <a:t>1 = 101111</a:t>
            </a:r>
            <a:r>
              <a:rPr lang="en-US" sz="2800" baseline="-25000" dirty="0">
                <a:latin typeface="+mj-lt"/>
              </a:rPr>
              <a:t>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3467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533400" y="1219200"/>
            <a:ext cx="8229600" cy="45259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b="1" i="1" dirty="0" smtClean="0"/>
              <a:t>N</a:t>
            </a:r>
            <a:r>
              <a:rPr lang="en-US" b="1" dirty="0" smtClean="0"/>
              <a:t>-digit decimal number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How many values? </a:t>
            </a:r>
            <a:endParaRPr lang="en-US" b="1" dirty="0" smtClean="0">
              <a:solidFill>
                <a:schemeClr val="accent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Range?  </a:t>
            </a:r>
            <a:endParaRPr lang="en-US" b="1" dirty="0" smtClean="0">
              <a:solidFill>
                <a:schemeClr val="accent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Example: 3-digit decimal number: </a:t>
            </a:r>
          </a:p>
          <a:p>
            <a:pPr lvl="2" eaLnBrk="1" hangingPunct="1">
              <a:lnSpc>
                <a:spcPct val="90000"/>
              </a:lnSpc>
            </a:pPr>
            <a:endParaRPr lang="en-US" dirty="0"/>
          </a:p>
          <a:p>
            <a:pPr lvl="2"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b="1" i="1" dirty="0" smtClean="0"/>
              <a:t>N</a:t>
            </a:r>
            <a:r>
              <a:rPr lang="en-US" b="1" dirty="0" smtClean="0"/>
              <a:t>-bit binary number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How many values? </a:t>
            </a:r>
            <a:endParaRPr lang="en-US" b="1" dirty="0" smtClean="0">
              <a:solidFill>
                <a:schemeClr val="accent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Range:</a:t>
            </a:r>
            <a:endParaRPr lang="en-US" b="1" dirty="0" smtClean="0">
              <a:solidFill>
                <a:schemeClr val="accent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Example: 3-digit binary number:</a:t>
            </a:r>
          </a:p>
          <a:p>
            <a:pPr lvl="2" eaLnBrk="1" hangingPunct="1">
              <a:lnSpc>
                <a:spcPct val="90000"/>
              </a:lnSpc>
            </a:pPr>
            <a:endParaRPr lang="en-US" dirty="0" smtClean="0"/>
          </a:p>
          <a:p>
            <a:pPr lvl="2" eaLnBrk="1" hangingPunct="1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7200" y="78524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Binary Values and Range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3996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533400" y="12954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b="1" i="1" dirty="0" smtClean="0"/>
              <a:t>N</a:t>
            </a:r>
            <a:r>
              <a:rPr lang="en-US" b="1" dirty="0" smtClean="0"/>
              <a:t>-digit decimal number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How many values? </a:t>
            </a:r>
            <a:r>
              <a:rPr lang="en-US" b="1" dirty="0" smtClean="0">
                <a:solidFill>
                  <a:srgbClr val="0070C0"/>
                </a:solidFill>
              </a:rPr>
              <a:t>10</a:t>
            </a:r>
            <a:r>
              <a:rPr lang="en-US" b="1" i="1" baseline="30000" dirty="0" smtClean="0">
                <a:solidFill>
                  <a:srgbClr val="0070C0"/>
                </a:solidFill>
              </a:rPr>
              <a:t>N</a:t>
            </a:r>
            <a:endParaRPr lang="en-US" b="1" dirty="0" smtClean="0">
              <a:solidFill>
                <a:srgbClr val="0070C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Range?  </a:t>
            </a:r>
            <a:r>
              <a:rPr lang="en-US" b="1" dirty="0" smtClean="0">
                <a:solidFill>
                  <a:srgbClr val="0070C0"/>
                </a:solidFill>
              </a:rPr>
              <a:t>[0, 10</a:t>
            </a:r>
            <a:r>
              <a:rPr lang="en-US" b="1" i="1" baseline="30000" dirty="0" smtClean="0">
                <a:solidFill>
                  <a:srgbClr val="0070C0"/>
                </a:solidFill>
              </a:rPr>
              <a:t>N</a:t>
            </a:r>
            <a:r>
              <a:rPr lang="en-US" b="1" dirty="0" smtClean="0">
                <a:solidFill>
                  <a:srgbClr val="0070C0"/>
                </a:solidFill>
              </a:rPr>
              <a:t> - 1]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Example: 3-digit decimal number: 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smtClean="0">
                <a:solidFill>
                  <a:srgbClr val="0070C0"/>
                </a:solidFill>
              </a:rPr>
              <a:t>10</a:t>
            </a:r>
            <a:r>
              <a:rPr lang="en-US" b="1" baseline="30000" dirty="0" smtClean="0">
                <a:solidFill>
                  <a:srgbClr val="0070C0"/>
                </a:solidFill>
              </a:rPr>
              <a:t>3</a:t>
            </a:r>
            <a:r>
              <a:rPr lang="en-US" b="1" dirty="0" smtClean="0">
                <a:solidFill>
                  <a:srgbClr val="0070C0"/>
                </a:solidFill>
              </a:rPr>
              <a:t> = 1000 possible values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smtClean="0">
                <a:solidFill>
                  <a:srgbClr val="0070C0"/>
                </a:solidFill>
              </a:rPr>
              <a:t>Range: [0, 999]</a:t>
            </a:r>
          </a:p>
          <a:p>
            <a:pPr lvl="2" eaLnBrk="1" hangingPunct="1">
              <a:lnSpc>
                <a:spcPct val="90000"/>
              </a:lnSpc>
            </a:pPr>
            <a:endParaRPr lang="en-US" b="1" dirty="0" smtClean="0">
              <a:solidFill>
                <a:schemeClr val="accent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b="1" i="1" dirty="0" smtClean="0"/>
              <a:t>N</a:t>
            </a:r>
            <a:r>
              <a:rPr lang="en-US" b="1" dirty="0" smtClean="0"/>
              <a:t>-bit binary number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How many values? </a:t>
            </a:r>
            <a:r>
              <a:rPr lang="en-US" b="1" dirty="0" smtClean="0">
                <a:solidFill>
                  <a:srgbClr val="0070C0"/>
                </a:solidFill>
              </a:rPr>
              <a:t>2</a:t>
            </a:r>
            <a:r>
              <a:rPr lang="en-US" b="1" i="1" baseline="30000" dirty="0" smtClean="0">
                <a:solidFill>
                  <a:srgbClr val="0070C0"/>
                </a:solidFill>
              </a:rPr>
              <a:t>N</a:t>
            </a:r>
            <a:endParaRPr lang="en-US" b="1" dirty="0" smtClean="0">
              <a:solidFill>
                <a:srgbClr val="0070C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Range: </a:t>
            </a:r>
            <a:r>
              <a:rPr lang="en-US" b="1" dirty="0" smtClean="0">
                <a:solidFill>
                  <a:srgbClr val="0070C0"/>
                </a:solidFill>
              </a:rPr>
              <a:t>[0, 2</a:t>
            </a:r>
            <a:r>
              <a:rPr lang="en-US" b="1" i="1" baseline="30000" dirty="0" smtClean="0">
                <a:solidFill>
                  <a:srgbClr val="0070C0"/>
                </a:solidFill>
              </a:rPr>
              <a:t>N</a:t>
            </a:r>
            <a:r>
              <a:rPr lang="en-US" b="1" dirty="0" smtClean="0">
                <a:solidFill>
                  <a:srgbClr val="0070C0"/>
                </a:solidFill>
              </a:rPr>
              <a:t> - 1]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Example: 3-digit binary number: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smtClean="0">
                <a:solidFill>
                  <a:srgbClr val="0070C0"/>
                </a:solidFill>
              </a:rPr>
              <a:t>2</a:t>
            </a:r>
            <a:r>
              <a:rPr lang="en-US" b="1" baseline="30000" dirty="0" smtClean="0">
                <a:solidFill>
                  <a:srgbClr val="0070C0"/>
                </a:solidFill>
              </a:rPr>
              <a:t>3</a:t>
            </a:r>
            <a:r>
              <a:rPr lang="en-US" b="1" dirty="0" smtClean="0">
                <a:solidFill>
                  <a:srgbClr val="0070C0"/>
                </a:solidFill>
              </a:rPr>
              <a:t> = 8 possible values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smtClean="0">
                <a:solidFill>
                  <a:srgbClr val="0070C0"/>
                </a:solidFill>
              </a:rPr>
              <a:t>Range: [0, 7] = [000</a:t>
            </a:r>
            <a:r>
              <a:rPr lang="en-US" b="1" baseline="-25000" dirty="0" smtClean="0">
                <a:solidFill>
                  <a:srgbClr val="0070C0"/>
                </a:solidFill>
              </a:rPr>
              <a:t>2</a:t>
            </a:r>
            <a:r>
              <a:rPr lang="en-US" b="1" dirty="0" smtClean="0">
                <a:solidFill>
                  <a:srgbClr val="0070C0"/>
                </a:solidFill>
              </a:rPr>
              <a:t> to 111</a:t>
            </a:r>
            <a:r>
              <a:rPr lang="en-US" b="1" baseline="-25000" dirty="0" smtClean="0">
                <a:solidFill>
                  <a:srgbClr val="0070C0"/>
                </a:solidFill>
              </a:rPr>
              <a:t>2</a:t>
            </a:r>
            <a:r>
              <a:rPr lang="en-US" b="1" dirty="0" smtClean="0">
                <a:solidFill>
                  <a:srgbClr val="0070C0"/>
                </a:solidFill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Binary Values and Range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8689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encrypted-tbn0.gstatic.com/images?q=tbn:ANd9GcSzT8e8hJI1F1NrpqvsckecSRkhEwaoV1Oy6HFbiTjh3_4ztjr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744" y="2928937"/>
            <a:ext cx="3569056" cy="202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30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533400" y="1066800"/>
            <a:ext cx="7772400" cy="495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600" dirty="0" smtClean="0"/>
              <a:t>Microprocessors have revolutionized our world</a:t>
            </a:r>
          </a:p>
          <a:p>
            <a:pPr lvl="1" eaLnBrk="1" hangingPunct="1"/>
            <a:r>
              <a:rPr lang="en-US" sz="2200" dirty="0" smtClean="0"/>
              <a:t>Cell phones, Internet, rapid advances in medicine, etc.</a:t>
            </a:r>
          </a:p>
          <a:p>
            <a:pPr eaLnBrk="1" hangingPunct="1"/>
            <a:r>
              <a:rPr lang="en-US" sz="2600" dirty="0" smtClean="0"/>
              <a:t>The semiconductor industry has grown from $21 billion in 1985 to $306 billion in 2015.</a:t>
            </a:r>
          </a:p>
        </p:txBody>
      </p:sp>
      <p:pic>
        <p:nvPicPr>
          <p:cNvPr id="26631" name="Picture 1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649" y="3353622"/>
            <a:ext cx="2439495" cy="2459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Background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6632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44" y="2819400"/>
            <a:ext cx="1864450" cy="28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897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228600" y="1295400"/>
            <a:ext cx="8534400" cy="452596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endParaRPr lang="en-US" b="1" i="1" dirty="0" smtClean="0"/>
          </a:p>
          <a:p>
            <a:pPr eaLnBrk="1" hangingPunct="1">
              <a:lnSpc>
                <a:spcPct val="90000"/>
              </a:lnSpc>
            </a:pPr>
            <a:endParaRPr lang="en-US" b="1" i="1" dirty="0"/>
          </a:p>
          <a:p>
            <a:pPr eaLnBrk="1" hangingPunct="1">
              <a:lnSpc>
                <a:spcPct val="90000"/>
              </a:lnSpc>
            </a:pPr>
            <a:endParaRPr lang="en-US" b="1" i="1" dirty="0" smtClean="0"/>
          </a:p>
          <a:p>
            <a:pPr eaLnBrk="1" hangingPunct="1">
              <a:lnSpc>
                <a:spcPct val="90000"/>
              </a:lnSpc>
            </a:pPr>
            <a:endParaRPr lang="en-US" b="1" i="1" dirty="0" smtClean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 smtClean="0"/>
              <a:t>Example: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800" b="1" dirty="0" smtClean="0">
                <a:solidFill>
                  <a:srgbClr val="00B050"/>
                </a:solidFill>
              </a:rPr>
              <a:t>1</a:t>
            </a:r>
            <a:r>
              <a:rPr lang="en-US" sz="2800" b="1" dirty="0" smtClean="0">
                <a:solidFill>
                  <a:srgbClr val="0070C0"/>
                </a:solidFill>
              </a:rPr>
              <a:t>1</a:t>
            </a:r>
            <a:r>
              <a:rPr lang="en-US" sz="2800" b="1" dirty="0" smtClean="0">
                <a:solidFill>
                  <a:srgbClr val="FF0000"/>
                </a:solidFill>
              </a:rPr>
              <a:t>0</a:t>
            </a:r>
            <a:r>
              <a:rPr lang="en-US" sz="2800" b="1" dirty="0" smtClean="0"/>
              <a:t>1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	= </a:t>
            </a:r>
            <a:r>
              <a:rPr lang="en-US" sz="2800" b="1" dirty="0">
                <a:solidFill>
                  <a:srgbClr val="00B050"/>
                </a:solidFill>
              </a:rPr>
              <a:t>1</a:t>
            </a:r>
            <a:r>
              <a:rPr lang="en-US" sz="2800" dirty="0"/>
              <a:t> × </a:t>
            </a:r>
            <a:r>
              <a:rPr lang="en-US" sz="2800" dirty="0" smtClean="0"/>
              <a:t>2</a:t>
            </a:r>
            <a:r>
              <a:rPr lang="en-US" sz="2800" baseline="30000" dirty="0" smtClean="0"/>
              <a:t>3</a:t>
            </a:r>
            <a:r>
              <a:rPr lang="en-US" sz="2800" b="1" dirty="0" smtClean="0"/>
              <a:t> </a:t>
            </a:r>
            <a:r>
              <a:rPr lang="en-US" sz="2800" dirty="0" smtClean="0"/>
              <a:t>+ </a:t>
            </a:r>
            <a:r>
              <a:rPr lang="en-US" sz="2800" b="1" dirty="0">
                <a:solidFill>
                  <a:srgbClr val="0070C0"/>
                </a:solidFill>
              </a:rPr>
              <a:t>1</a:t>
            </a:r>
            <a:r>
              <a:rPr lang="en-US" sz="2800" dirty="0"/>
              <a:t> × </a:t>
            </a:r>
            <a:r>
              <a:rPr lang="en-US" sz="2800" dirty="0" smtClean="0"/>
              <a:t>2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</a:t>
            </a:r>
            <a:r>
              <a:rPr lang="en-US" sz="2800" dirty="0"/>
              <a:t>+ </a:t>
            </a:r>
            <a:r>
              <a:rPr lang="en-US" sz="2800" b="1" dirty="0" smtClean="0">
                <a:solidFill>
                  <a:srgbClr val="FF0000"/>
                </a:solidFill>
              </a:rPr>
              <a:t>0</a:t>
            </a:r>
            <a:r>
              <a:rPr lang="en-US" sz="2800" dirty="0" smtClean="0"/>
              <a:t> </a:t>
            </a:r>
            <a:r>
              <a:rPr lang="en-US" sz="2800" dirty="0"/>
              <a:t>× </a:t>
            </a:r>
            <a:r>
              <a:rPr lang="en-US" sz="2800" dirty="0" smtClean="0"/>
              <a:t>2</a:t>
            </a:r>
            <a:r>
              <a:rPr lang="en-US" sz="2800" baseline="30000" dirty="0" smtClean="0"/>
              <a:t>1</a:t>
            </a:r>
            <a:r>
              <a:rPr lang="en-US" sz="2800" dirty="0" smtClean="0"/>
              <a:t> + </a:t>
            </a:r>
            <a:r>
              <a:rPr lang="en-US" sz="2800" b="1" dirty="0" smtClean="0"/>
              <a:t>1</a:t>
            </a:r>
            <a:r>
              <a:rPr lang="en-US" sz="2800" dirty="0" smtClean="0"/>
              <a:t> </a:t>
            </a:r>
            <a:r>
              <a:rPr lang="en-US" sz="2800" dirty="0"/>
              <a:t>× </a:t>
            </a:r>
            <a:r>
              <a:rPr lang="en-US" sz="2800" dirty="0" smtClean="0"/>
              <a:t>2</a:t>
            </a:r>
            <a:r>
              <a:rPr lang="en-US" sz="2800" baseline="30000" dirty="0" smtClean="0"/>
              <a:t>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800" dirty="0" smtClean="0"/>
              <a:t>            	= 8     +     4      +    0     +    1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 </a:t>
            </a:r>
            <a:r>
              <a:rPr lang="en-US" sz="2800" dirty="0" smtClean="0"/>
              <a:t>               	= 13</a:t>
            </a:r>
            <a:endParaRPr lang="en-US" sz="2800" b="1" dirty="0" smtClean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Binary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362200" y="1066800"/>
                <a:ext cx="4572000" cy="5539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>
                        <a:latin typeface="Cambria Math"/>
                      </a:rPr>
                      <m:t>𝐴</m:t>
                    </m:r>
                    <m:r>
                      <a:rPr lang="en-US" sz="3000" i="1">
                        <a:latin typeface="Cambria Math"/>
                      </a:rPr>
                      <m:t>:{</m:t>
                    </m:r>
                    <m:sSub>
                      <m:sSubPr>
                        <m:ctrlPr>
                          <a:rPr lang="en-US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3000" i="1">
                            <a:latin typeface="Cambria Math"/>
                          </a:rPr>
                          <m:t>𝑁</m:t>
                        </m:r>
                        <m:r>
                          <a:rPr lang="en-US" sz="3000" i="1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sz="3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3000" i="1">
                            <a:latin typeface="Cambria Math"/>
                          </a:rPr>
                          <m:t>𝑁</m:t>
                        </m:r>
                        <m:r>
                          <a:rPr lang="en-US" sz="3000" i="1">
                            <a:latin typeface="Cambria Math"/>
                          </a:rPr>
                          <m:t>−2</m:t>
                        </m:r>
                      </m:sub>
                    </m:sSub>
                    <m:r>
                      <a:rPr lang="en-US" sz="3000" i="1">
                        <a:latin typeface="Cambria Math"/>
                      </a:rPr>
                      <m:t>,…</m:t>
                    </m:r>
                    <m:sSub>
                      <m:sSubPr>
                        <m:ctrlPr>
                          <a:rPr lang="en-US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3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30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3000" i="1">
                        <a:latin typeface="Cambria Math"/>
                      </a:rPr>
                      <m:t>}</m:t>
                    </m:r>
                  </m:oMath>
                </a14:m>
                <a:r>
                  <a:rPr lang="en-US" sz="3000" dirty="0"/>
                  <a:t> </a:t>
                </a:r>
                <a:endParaRPr lang="en-US" sz="3000" dirty="0" smtClean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066800"/>
                <a:ext cx="4572000" cy="55399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61373" y="1753133"/>
                <a:ext cx="2289858" cy="14017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/>
                        </a:rPr>
                        <m:t>𝐴</m:t>
                      </m:r>
                      <m:r>
                        <a:rPr lang="en-US" sz="3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3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3000" i="1">
                              <a:latin typeface="Cambria Math"/>
                            </a:rPr>
                            <m:t>𝑖</m:t>
                          </m:r>
                          <m:r>
                            <a:rPr lang="en-US" sz="30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3000" i="1">
                              <a:latin typeface="Cambria Math"/>
                            </a:rPr>
                            <m:t>𝑁</m:t>
                          </m:r>
                          <m:r>
                            <a:rPr lang="en-US" sz="3000" i="1">
                              <a:latin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3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3000" i="1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000" i="1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373" y="1753133"/>
                <a:ext cx="2289858" cy="140173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6884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4372" name="Group 4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9423197"/>
              </p:ext>
            </p:extLst>
          </p:nvPr>
        </p:nvGraphicFramePr>
        <p:xfrm>
          <a:off x="1752600" y="1082040"/>
          <a:ext cx="5562600" cy="4754880"/>
        </p:xfrm>
        <a:graphic>
          <a:graphicData uri="http://schemas.openxmlformats.org/drawingml/2006/table">
            <a:tbl>
              <a:tblPr/>
              <a:tblGrid>
                <a:gridCol w="1143000"/>
                <a:gridCol w="2286000"/>
                <a:gridCol w="2133600"/>
              </a:tblGrid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Hex Digit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Decimal Equivalent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Binary Equivalent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710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Hexadecimal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95003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Hexadecimal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5" name="Group 4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23147849"/>
              </p:ext>
            </p:extLst>
          </p:nvPr>
        </p:nvGraphicFramePr>
        <p:xfrm>
          <a:off x="1752600" y="1082040"/>
          <a:ext cx="5562600" cy="4754880"/>
        </p:xfrm>
        <a:graphic>
          <a:graphicData uri="http://schemas.openxmlformats.org/drawingml/2006/table">
            <a:tbl>
              <a:tblPr/>
              <a:tblGrid>
                <a:gridCol w="1143000"/>
                <a:gridCol w="2286000"/>
                <a:gridCol w="2133600"/>
              </a:tblGrid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Hex Digit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Decimal Equivalent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Binary Equivalent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1865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48134" name="Rectangle 7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233854"/>
            <a:ext cx="7772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Base 16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Shorthand </a:t>
            </a:r>
            <a:r>
              <a:rPr lang="en-US" sz="3200" dirty="0" smtClean="0">
                <a:latin typeface="+mj-lt"/>
              </a:rPr>
              <a:t>for binary</a:t>
            </a:r>
            <a:endParaRPr lang="en-US" sz="32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Hexadecimal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14461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7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Hexadecimal to Binary Conversion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Hexadecimal to binary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b="1" dirty="0">
                <a:latin typeface="+mj-lt"/>
              </a:rPr>
              <a:t>Convert 4AF</a:t>
            </a:r>
            <a:r>
              <a:rPr lang="en-US" sz="2800" b="1" baseline="-25000" dirty="0">
                <a:latin typeface="+mj-lt"/>
              </a:rPr>
              <a:t>16</a:t>
            </a:r>
            <a:r>
              <a:rPr lang="en-US" sz="2800" b="1" dirty="0">
                <a:latin typeface="+mj-lt"/>
              </a:rPr>
              <a:t> (also written 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0x</a:t>
            </a:r>
            <a:r>
              <a:rPr lang="en-US" sz="2800" b="1" dirty="0">
                <a:latin typeface="+mj-lt"/>
              </a:rPr>
              <a:t>4AF) to binary</a:t>
            </a:r>
          </a:p>
          <a:p>
            <a:pPr lvl="1">
              <a:spcBef>
                <a:spcPct val="20000"/>
              </a:spcBef>
            </a:pPr>
            <a:endParaRPr lang="en-US" sz="1500" dirty="0">
              <a:latin typeface="+mj-lt"/>
            </a:endParaRPr>
          </a:p>
          <a:p>
            <a:pPr lvl="1">
              <a:spcBef>
                <a:spcPct val="20000"/>
              </a:spcBef>
            </a:pPr>
            <a:endParaRPr lang="en-US" sz="2800" baseline="-25000" dirty="0" smtClean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Hexadecimal to decimal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b="1" dirty="0">
                <a:latin typeface="+mj-lt"/>
              </a:rPr>
              <a:t>Convert 4AF</a:t>
            </a:r>
            <a:r>
              <a:rPr lang="en-US" sz="2800" b="1" baseline="-25000" dirty="0">
                <a:latin typeface="+mj-lt"/>
              </a:rPr>
              <a:t>16</a:t>
            </a:r>
            <a:r>
              <a:rPr lang="en-US" sz="2800" b="1" dirty="0">
                <a:latin typeface="+mj-lt"/>
              </a:rPr>
              <a:t> to decimal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1255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7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Hexadecimal to Binary Conversion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Hexadecimal to binary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b="1" dirty="0">
                <a:latin typeface="+mj-lt"/>
              </a:rPr>
              <a:t>Convert 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4</a:t>
            </a:r>
            <a:r>
              <a:rPr lang="en-US" sz="2800" b="1" dirty="0">
                <a:latin typeface="+mj-lt"/>
              </a:rPr>
              <a:t>A</a:t>
            </a:r>
            <a:r>
              <a:rPr lang="en-US" sz="2800" b="1" dirty="0">
                <a:solidFill>
                  <a:srgbClr val="0070C0"/>
                </a:solidFill>
                <a:latin typeface="+mj-lt"/>
              </a:rPr>
              <a:t>F</a:t>
            </a:r>
            <a:r>
              <a:rPr lang="en-US" sz="2800" b="1" baseline="-25000" dirty="0">
                <a:latin typeface="+mj-lt"/>
              </a:rPr>
              <a:t>16</a:t>
            </a:r>
            <a:r>
              <a:rPr lang="en-US" sz="2800" b="1" dirty="0">
                <a:latin typeface="+mj-lt"/>
              </a:rPr>
              <a:t> (also written 0x4AF) to binary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0100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1010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+mj-lt"/>
              </a:rPr>
              <a:t>1111</a:t>
            </a:r>
            <a:r>
              <a:rPr lang="en-US" sz="2800" baseline="-25000" dirty="0">
                <a:latin typeface="+mj-lt"/>
              </a:rPr>
              <a:t>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Hexadecimal to decimal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b="1" dirty="0">
                <a:latin typeface="+mj-lt"/>
              </a:rPr>
              <a:t>Convert 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4</a:t>
            </a:r>
            <a:r>
              <a:rPr lang="en-US" sz="2800" b="1" dirty="0">
                <a:latin typeface="+mj-lt"/>
              </a:rPr>
              <a:t>A</a:t>
            </a:r>
            <a:r>
              <a:rPr lang="en-US" sz="2800" b="1" dirty="0">
                <a:solidFill>
                  <a:srgbClr val="0070C0"/>
                </a:solidFill>
                <a:latin typeface="+mj-lt"/>
              </a:rPr>
              <a:t>F</a:t>
            </a:r>
            <a:r>
              <a:rPr lang="en-US" sz="2800" b="1" baseline="-25000" dirty="0">
                <a:latin typeface="+mj-lt"/>
              </a:rPr>
              <a:t>16</a:t>
            </a:r>
            <a:r>
              <a:rPr lang="en-US" sz="2800" b="1" dirty="0">
                <a:latin typeface="+mj-lt"/>
              </a:rPr>
              <a:t> to decimal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b="1" dirty="0" smtClean="0">
                <a:solidFill>
                  <a:srgbClr val="FF0000"/>
                </a:solidFill>
                <a:latin typeface="+mj-lt"/>
              </a:rPr>
              <a:t>4</a:t>
            </a:r>
            <a:r>
              <a:rPr lang="en-US" sz="2800" b="1" dirty="0">
                <a:solidFill>
                  <a:srgbClr val="FF0000"/>
                </a:solidFill>
                <a:cs typeface="Times New Roman" pitchFamily="18" charset="0"/>
              </a:rPr>
              <a:t> × </a:t>
            </a:r>
            <a:r>
              <a:rPr lang="en-US" sz="2800" b="1" dirty="0" smtClean="0">
                <a:solidFill>
                  <a:srgbClr val="FF0000"/>
                </a:solidFill>
              </a:rPr>
              <a:t>16</a:t>
            </a:r>
            <a:r>
              <a:rPr lang="en-US" sz="2800" b="1" baseline="30000" dirty="0" smtClean="0">
                <a:solidFill>
                  <a:srgbClr val="FF0000"/>
                </a:solidFill>
              </a:rPr>
              <a:t>2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+ </a:t>
            </a:r>
            <a:r>
              <a:rPr lang="en-US" sz="2800" b="1" dirty="0" smtClean="0"/>
              <a:t>A</a:t>
            </a:r>
            <a:r>
              <a:rPr lang="en-US" sz="2800" b="1" dirty="0" smtClean="0">
                <a:cs typeface="Times New Roman" pitchFamily="18" charset="0"/>
              </a:rPr>
              <a:t> </a:t>
            </a:r>
            <a:r>
              <a:rPr lang="en-US" sz="2800" b="1" dirty="0">
                <a:cs typeface="Times New Roman" pitchFamily="18" charset="0"/>
              </a:rPr>
              <a:t>× </a:t>
            </a:r>
            <a:r>
              <a:rPr lang="en-US" sz="2800" b="1" dirty="0" smtClean="0">
                <a:latin typeface="+mj-lt"/>
              </a:rPr>
              <a:t>16</a:t>
            </a:r>
            <a:r>
              <a:rPr lang="en-US" sz="2800" b="1" baseline="30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   +   </a:t>
            </a:r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F </a:t>
            </a:r>
            <a:r>
              <a:rPr lang="en-US" sz="2800" b="1" dirty="0">
                <a:solidFill>
                  <a:srgbClr val="0070C0"/>
                </a:solidFill>
                <a:cs typeface="Times New Roman" pitchFamily="18" charset="0"/>
              </a:rPr>
              <a:t>× </a:t>
            </a:r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16</a:t>
            </a:r>
            <a:r>
              <a:rPr lang="en-US" sz="2800" b="1" baseline="30000" dirty="0" smtClean="0">
                <a:solidFill>
                  <a:srgbClr val="0070C0"/>
                </a:solidFill>
                <a:latin typeface="+mj-lt"/>
              </a:rPr>
              <a:t>0</a:t>
            </a:r>
            <a:r>
              <a:rPr lang="en-US" sz="2800" dirty="0" smtClean="0">
                <a:latin typeface="+mj-lt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b="1" dirty="0" smtClean="0">
                <a:solidFill>
                  <a:srgbClr val="FF0000"/>
                </a:solidFill>
              </a:rPr>
              <a:t>4</a:t>
            </a:r>
            <a:r>
              <a:rPr lang="en-US" sz="2800" b="1" dirty="0" smtClean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cs typeface="Times New Roman" pitchFamily="18" charset="0"/>
              </a:rPr>
              <a:t>× </a:t>
            </a:r>
            <a:r>
              <a:rPr lang="en-US" sz="2800" b="1" dirty="0">
                <a:solidFill>
                  <a:srgbClr val="FF0000"/>
                </a:solidFill>
              </a:rPr>
              <a:t>16</a:t>
            </a:r>
            <a:r>
              <a:rPr lang="en-US" sz="2800" b="1" baseline="30000" dirty="0">
                <a:solidFill>
                  <a:srgbClr val="FF0000"/>
                </a:solidFill>
              </a:rPr>
              <a:t>2</a:t>
            </a:r>
            <a:r>
              <a:rPr lang="en-US" sz="2800" dirty="0"/>
              <a:t> + </a:t>
            </a:r>
            <a:r>
              <a:rPr lang="en-US" sz="2800" b="1" dirty="0"/>
              <a:t>10</a:t>
            </a:r>
            <a:r>
              <a:rPr lang="en-US" sz="2800" b="1" dirty="0">
                <a:cs typeface="Times New Roman" pitchFamily="18" charset="0"/>
              </a:rPr>
              <a:t> × </a:t>
            </a:r>
            <a:r>
              <a:rPr lang="en-US" sz="2800" b="1" dirty="0"/>
              <a:t>16</a:t>
            </a:r>
            <a:r>
              <a:rPr lang="en-US" sz="2800" b="1" baseline="30000" dirty="0"/>
              <a:t>1</a:t>
            </a:r>
            <a:r>
              <a:rPr lang="en-US" sz="2800" dirty="0"/>
              <a:t> + </a:t>
            </a:r>
            <a:r>
              <a:rPr lang="en-US" sz="2800" b="1" dirty="0">
                <a:solidFill>
                  <a:srgbClr val="0070C0"/>
                </a:solidFill>
              </a:rPr>
              <a:t>15 </a:t>
            </a:r>
            <a:r>
              <a:rPr lang="en-US" sz="2800" b="1" dirty="0">
                <a:solidFill>
                  <a:srgbClr val="0070C0"/>
                </a:solidFill>
                <a:cs typeface="Times New Roman" pitchFamily="18" charset="0"/>
              </a:rPr>
              <a:t>× </a:t>
            </a:r>
            <a:r>
              <a:rPr lang="en-US" sz="2800" b="1" dirty="0">
                <a:solidFill>
                  <a:srgbClr val="0070C0"/>
                </a:solidFill>
              </a:rPr>
              <a:t>16</a:t>
            </a:r>
            <a:r>
              <a:rPr lang="en-US" sz="2800" b="1" baseline="30000" dirty="0">
                <a:solidFill>
                  <a:srgbClr val="0070C0"/>
                </a:solidFill>
              </a:rPr>
              <a:t>0</a:t>
            </a:r>
            <a:r>
              <a:rPr lang="en-US" sz="2800" dirty="0"/>
              <a:t> = 1199</a:t>
            </a:r>
            <a:r>
              <a:rPr lang="en-US" sz="2800" baseline="-25000" dirty="0"/>
              <a:t>10</a:t>
            </a:r>
            <a:endParaRPr lang="en-US" sz="2800" dirty="0"/>
          </a:p>
          <a:p>
            <a:pPr lvl="1">
              <a:spcBef>
                <a:spcPct val="20000"/>
              </a:spcBef>
            </a:pPr>
            <a:endParaRPr lang="en-US" sz="28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709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Bits, Bytes, Nibbles…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483622345"/>
              </p:ext>
            </p:extLst>
          </p:nvPr>
        </p:nvGraphicFramePr>
        <p:xfrm>
          <a:off x="4724400" y="2438400"/>
          <a:ext cx="2590800" cy="169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8" name="VISIO" r:id="rId9" imgW="937260" imgH="638556" progId="Visio.Drawing.6">
                  <p:embed/>
                </p:oleObj>
              </mc:Choice>
              <mc:Fallback>
                <p:oleObj name="VISIO" r:id="rId9" imgW="937260" imgH="63855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2438400"/>
                        <a:ext cx="2590800" cy="169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69081333"/>
              </p:ext>
            </p:extLst>
          </p:nvPr>
        </p:nvGraphicFramePr>
        <p:xfrm>
          <a:off x="4038600" y="990600"/>
          <a:ext cx="35814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9" name="VISIO" r:id="rId11" imgW="1286256" imgH="562356" progId="Visio.Drawing.6">
                  <p:embed/>
                </p:oleObj>
              </mc:Choice>
              <mc:Fallback>
                <p:oleObj name="VISIO" r:id="rId11" imgW="1286256" imgH="56235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990600"/>
                        <a:ext cx="3581400" cy="149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52400" y="838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>
            <p:custDataLst>
              <p:tags r:id="rId6"/>
            </p:custDataLst>
          </p:nvPr>
        </p:nvSpPr>
        <p:spPr>
          <a:xfrm>
            <a:off x="685800" y="1066800"/>
            <a:ext cx="80772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Bits</a:t>
            </a:r>
          </a:p>
          <a:p>
            <a:pPr lvl="1"/>
            <a:r>
              <a:rPr lang="en-US" sz="2000" b="1" dirty="0" err="1" smtClean="0"/>
              <a:t>msb</a:t>
            </a:r>
            <a:r>
              <a:rPr lang="en-US" sz="2000" b="1" dirty="0" smtClean="0"/>
              <a:t>:</a:t>
            </a:r>
            <a:r>
              <a:rPr lang="en-US" sz="2000" dirty="0" smtClean="0"/>
              <a:t> most significant bit</a:t>
            </a:r>
          </a:p>
          <a:p>
            <a:pPr lvl="1"/>
            <a:r>
              <a:rPr lang="en-US" sz="2000" b="1" dirty="0" err="1" smtClean="0"/>
              <a:t>lsb</a:t>
            </a:r>
            <a:r>
              <a:rPr lang="en-US" sz="2000" b="1" dirty="0" smtClean="0"/>
              <a:t>:</a:t>
            </a:r>
            <a:r>
              <a:rPr lang="en-US" sz="2000" dirty="0" smtClean="0"/>
              <a:t> least significant bit</a:t>
            </a:r>
          </a:p>
          <a:p>
            <a:pPr marL="457200" lvl="1" indent="0">
              <a:buNone/>
            </a:pPr>
            <a:endParaRPr lang="en-US" sz="3000" dirty="0" smtClean="0"/>
          </a:p>
          <a:p>
            <a:r>
              <a:rPr lang="en-US" b="1" dirty="0" smtClean="0"/>
              <a:t>Bytes &amp; Nibbles</a:t>
            </a:r>
          </a:p>
          <a:p>
            <a:pPr marL="0" indent="0">
              <a:buFont typeface="Arial" pitchFamily="34" charset="0"/>
              <a:buNone/>
            </a:pPr>
            <a:endParaRPr lang="en-US" sz="1900" dirty="0" smtClean="0"/>
          </a:p>
          <a:p>
            <a:r>
              <a:rPr lang="en-US" b="1" dirty="0" smtClean="0"/>
              <a:t>Bytes</a:t>
            </a:r>
          </a:p>
          <a:p>
            <a:pPr lvl="1"/>
            <a:r>
              <a:rPr lang="en-US" sz="2000" b="1" dirty="0" smtClean="0"/>
              <a:t>MSB:</a:t>
            </a:r>
            <a:r>
              <a:rPr lang="en-US" sz="2000" dirty="0" smtClean="0"/>
              <a:t> most significant byte</a:t>
            </a:r>
          </a:p>
          <a:p>
            <a:pPr lvl="1"/>
            <a:r>
              <a:rPr lang="en-US" sz="2000" b="1" dirty="0" smtClean="0"/>
              <a:t>LSB:</a:t>
            </a:r>
            <a:r>
              <a:rPr lang="en-US" sz="2000" dirty="0" smtClean="0"/>
              <a:t> least significant byte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364133"/>
              </p:ext>
            </p:extLst>
          </p:nvPr>
        </p:nvGraphicFramePr>
        <p:xfrm>
          <a:off x="4460838" y="4114800"/>
          <a:ext cx="3235362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0" name="Visio" r:id="rId13" imgW="1273202" imgH="540512" progId="Visio.Drawing.11">
                  <p:embed/>
                </p:oleObj>
              </mc:Choice>
              <mc:Fallback>
                <p:oleObj name="Visio" r:id="rId13" imgW="1273202" imgH="540512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60838" y="4114800"/>
                        <a:ext cx="3235362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9351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Bits, Bytes, Nibbles…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" y="838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graphicFrame>
        <p:nvGraphicFramePr>
          <p:cNvPr id="14" name="Object 5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900022775"/>
              </p:ext>
            </p:extLst>
          </p:nvPr>
        </p:nvGraphicFramePr>
        <p:xfrm>
          <a:off x="4724400" y="2438400"/>
          <a:ext cx="2590800" cy="169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6" name="VISIO" r:id="rId11" imgW="937260" imgH="638556" progId="Visio.Drawing.6">
                  <p:embed/>
                </p:oleObj>
              </mc:Choice>
              <mc:Fallback>
                <p:oleObj name="VISIO" r:id="rId11" imgW="937260" imgH="63855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2438400"/>
                        <a:ext cx="2590800" cy="169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774302404"/>
              </p:ext>
            </p:extLst>
          </p:nvPr>
        </p:nvGraphicFramePr>
        <p:xfrm>
          <a:off x="4114800" y="4211637"/>
          <a:ext cx="3657600" cy="157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7" name="Visio" r:id="rId13" imgW="1301496" imgH="560832" progId="Visio.Drawing.11">
                  <p:embed/>
                </p:oleObj>
              </mc:Choice>
              <mc:Fallback>
                <p:oleObj name="Visio" r:id="rId13" imgW="1301496" imgH="56083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4211637"/>
                        <a:ext cx="3657600" cy="157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7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658053301"/>
              </p:ext>
            </p:extLst>
          </p:nvPr>
        </p:nvGraphicFramePr>
        <p:xfrm>
          <a:off x="4038600" y="990600"/>
          <a:ext cx="35814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8" name="VISIO" r:id="rId15" imgW="1286256" imgH="562356" progId="Visio.Drawing.6">
                  <p:embed/>
                </p:oleObj>
              </mc:Choice>
              <mc:Fallback>
                <p:oleObj name="VISIO" r:id="rId15" imgW="1286256" imgH="56235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990600"/>
                        <a:ext cx="3581400" cy="149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52400" y="838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8" name="Rectangle 4"/>
          <p:cNvSpPr txBox="1">
            <a:spLocks noChangeArrowheads="1"/>
          </p:cNvSpPr>
          <p:nvPr>
            <p:custDataLst>
              <p:tags r:id="rId8"/>
            </p:custDataLst>
          </p:nvPr>
        </p:nvSpPr>
        <p:spPr>
          <a:xfrm>
            <a:off x="685800" y="1066800"/>
            <a:ext cx="80772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Bits</a:t>
            </a:r>
          </a:p>
          <a:p>
            <a:pPr lvl="1"/>
            <a:r>
              <a:rPr lang="en-US" sz="2000" b="1" dirty="0" err="1" smtClean="0"/>
              <a:t>msb</a:t>
            </a:r>
            <a:r>
              <a:rPr lang="en-US" sz="2000" b="1" dirty="0" smtClean="0"/>
              <a:t>:</a:t>
            </a:r>
            <a:r>
              <a:rPr lang="en-US" sz="2000" dirty="0" smtClean="0"/>
              <a:t> most significant bit</a:t>
            </a:r>
          </a:p>
          <a:p>
            <a:pPr lvl="1"/>
            <a:r>
              <a:rPr lang="en-US" sz="2000" b="1" dirty="0" err="1" smtClean="0"/>
              <a:t>lsb</a:t>
            </a:r>
            <a:r>
              <a:rPr lang="en-US" sz="2000" b="1" dirty="0" smtClean="0"/>
              <a:t>:</a:t>
            </a:r>
            <a:r>
              <a:rPr lang="en-US" sz="2000" dirty="0" smtClean="0"/>
              <a:t> least significant bit</a:t>
            </a:r>
          </a:p>
          <a:p>
            <a:pPr marL="457200" lvl="1" indent="0">
              <a:buNone/>
            </a:pPr>
            <a:endParaRPr lang="en-US" sz="3000" dirty="0" smtClean="0"/>
          </a:p>
          <a:p>
            <a:r>
              <a:rPr lang="en-US" b="1" dirty="0" smtClean="0"/>
              <a:t>Bytes &amp; Nibbles</a:t>
            </a:r>
          </a:p>
          <a:p>
            <a:pPr marL="0" indent="0">
              <a:buFont typeface="Arial" pitchFamily="34" charset="0"/>
              <a:buNone/>
            </a:pPr>
            <a:endParaRPr lang="en-US" sz="1900" dirty="0" smtClean="0"/>
          </a:p>
          <a:p>
            <a:r>
              <a:rPr lang="en-US" b="1" dirty="0" smtClean="0"/>
              <a:t>Bytes</a:t>
            </a:r>
          </a:p>
          <a:p>
            <a:pPr lvl="1"/>
            <a:r>
              <a:rPr lang="en-US" sz="2000" b="1" dirty="0" smtClean="0"/>
              <a:t>MSB:</a:t>
            </a:r>
            <a:r>
              <a:rPr lang="en-US" sz="2000" dirty="0" smtClean="0"/>
              <a:t> most significant byte</a:t>
            </a:r>
          </a:p>
          <a:p>
            <a:pPr lvl="1"/>
            <a:r>
              <a:rPr lang="en-US" sz="2000" b="1" dirty="0" smtClean="0"/>
              <a:t>LSB:</a:t>
            </a:r>
            <a:r>
              <a:rPr lang="en-US" sz="2000" dirty="0" smtClean="0"/>
              <a:t> least significant byte</a:t>
            </a:r>
          </a:p>
          <a:p>
            <a:pPr lvl="1"/>
            <a:r>
              <a:rPr lang="en-US" sz="2000" dirty="0" smtClean="0"/>
              <a:t>Each hex digit represents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a nibble (4 bits)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3886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Large Powers of Two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685800" y="990600"/>
            <a:ext cx="8077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</a:t>
            </a:r>
            <a:r>
              <a:rPr lang="en-US" baseline="30000" dirty="0" smtClean="0"/>
              <a:t>10</a:t>
            </a:r>
            <a:r>
              <a:rPr lang="en-US" dirty="0" smtClean="0"/>
              <a:t> = 1 kilo 	≈ thousand  (1024)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20</a:t>
            </a:r>
            <a:r>
              <a:rPr lang="en-US" dirty="0" smtClean="0"/>
              <a:t> = 1 mega 	≈ million  (1,048,576)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30</a:t>
            </a:r>
            <a:r>
              <a:rPr lang="en-US" dirty="0" smtClean="0"/>
              <a:t> = 1 </a:t>
            </a:r>
            <a:r>
              <a:rPr lang="en-US" dirty="0" err="1" smtClean="0"/>
              <a:t>giga</a:t>
            </a:r>
            <a:r>
              <a:rPr lang="en-US" dirty="0" smtClean="0"/>
              <a:t> 	≈ billion (1,073,741,824)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40</a:t>
            </a:r>
            <a:r>
              <a:rPr lang="en-US" dirty="0" smtClean="0"/>
              <a:t> = 1 </a:t>
            </a:r>
            <a:r>
              <a:rPr lang="en-US" dirty="0" err="1" smtClean="0"/>
              <a:t>tera</a:t>
            </a:r>
            <a:r>
              <a:rPr lang="en-US" dirty="0" smtClean="0"/>
              <a:t> 	≈ trillion (1,099,511,627,776)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50</a:t>
            </a:r>
            <a:r>
              <a:rPr lang="en-US" dirty="0" smtClean="0"/>
              <a:t> = 1 </a:t>
            </a:r>
            <a:r>
              <a:rPr lang="en-US" dirty="0" err="1" smtClean="0"/>
              <a:t>peta</a:t>
            </a:r>
            <a:r>
              <a:rPr lang="en-US" dirty="0" smtClean="0"/>
              <a:t> 	≈ 10</a:t>
            </a:r>
            <a:r>
              <a:rPr lang="en-US" baseline="30000" dirty="0" smtClean="0"/>
              <a:t>15</a:t>
            </a:r>
            <a:endParaRPr lang="en-US" dirty="0" smtClean="0"/>
          </a:p>
          <a:p>
            <a:r>
              <a:rPr lang="en-US" dirty="0" smtClean="0"/>
              <a:t>2</a:t>
            </a:r>
            <a:r>
              <a:rPr lang="en-US" baseline="30000" dirty="0" smtClean="0"/>
              <a:t>60</a:t>
            </a:r>
            <a:r>
              <a:rPr lang="en-US" dirty="0" smtClean="0"/>
              <a:t> = 1 </a:t>
            </a:r>
            <a:r>
              <a:rPr lang="en-US" dirty="0" err="1" smtClean="0"/>
              <a:t>exa</a:t>
            </a:r>
            <a:r>
              <a:rPr lang="en-US" dirty="0" smtClean="0"/>
              <a:t> 	≈ 10</a:t>
            </a:r>
            <a:r>
              <a:rPr lang="en-US" baseline="30000" dirty="0" smtClean="0"/>
              <a:t>18</a:t>
            </a:r>
            <a:r>
              <a:rPr lang="en-US" dirty="0" smtClean="0"/>
              <a:t> </a:t>
            </a:r>
            <a:endParaRPr lang="en-US" baseline="30000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>
              <a:buFontTx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1692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Large Powers of Two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685800" y="990600"/>
            <a:ext cx="8077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</a:t>
            </a:r>
            <a:r>
              <a:rPr lang="en-US" baseline="30000" dirty="0" smtClean="0"/>
              <a:t>10</a:t>
            </a:r>
            <a:r>
              <a:rPr lang="en-US" dirty="0" smtClean="0"/>
              <a:t> = 1 kilo (</a:t>
            </a:r>
            <a:r>
              <a:rPr lang="en-US" b="1" dirty="0" err="1" smtClean="0"/>
              <a:t>kibi</a:t>
            </a:r>
            <a:r>
              <a:rPr lang="en-US" dirty="0" smtClean="0"/>
              <a:t>)	≈ 10</a:t>
            </a:r>
            <a:r>
              <a:rPr lang="en-US" baseline="30000" dirty="0" smtClean="0"/>
              <a:t>3</a:t>
            </a:r>
            <a:r>
              <a:rPr lang="en-US" dirty="0" smtClean="0"/>
              <a:t>  (1024)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20</a:t>
            </a:r>
            <a:r>
              <a:rPr lang="en-US" dirty="0" smtClean="0"/>
              <a:t> = 1 mega (</a:t>
            </a:r>
            <a:r>
              <a:rPr lang="en-US" b="1" dirty="0" err="1" smtClean="0"/>
              <a:t>mebi</a:t>
            </a:r>
            <a:r>
              <a:rPr lang="en-US" dirty="0" smtClean="0"/>
              <a:t>)	≈ 10</a:t>
            </a:r>
            <a:r>
              <a:rPr lang="en-US" baseline="30000" dirty="0" smtClean="0"/>
              <a:t>6</a:t>
            </a:r>
            <a:r>
              <a:rPr lang="en-US" dirty="0" smtClean="0"/>
              <a:t>  (1,048,576)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30</a:t>
            </a:r>
            <a:r>
              <a:rPr lang="en-US" dirty="0" smtClean="0"/>
              <a:t> = 1 </a:t>
            </a:r>
            <a:r>
              <a:rPr lang="en-US" dirty="0" err="1" smtClean="0"/>
              <a:t>giga</a:t>
            </a:r>
            <a:r>
              <a:rPr lang="en-US" dirty="0" smtClean="0"/>
              <a:t> (</a:t>
            </a:r>
            <a:r>
              <a:rPr lang="en-US" b="1" dirty="0" err="1" smtClean="0"/>
              <a:t>gibi</a:t>
            </a:r>
            <a:r>
              <a:rPr lang="en-US" dirty="0" smtClean="0"/>
              <a:t>)	≈ 10</a:t>
            </a:r>
            <a:r>
              <a:rPr lang="en-US" baseline="30000" dirty="0" smtClean="0"/>
              <a:t>9</a:t>
            </a:r>
            <a:r>
              <a:rPr lang="en-US" dirty="0" smtClean="0"/>
              <a:t> (1,073,741,824)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40</a:t>
            </a:r>
            <a:r>
              <a:rPr lang="en-US" dirty="0" smtClean="0"/>
              <a:t> = 1 </a:t>
            </a:r>
            <a:r>
              <a:rPr lang="en-US" dirty="0" err="1" smtClean="0"/>
              <a:t>tera</a:t>
            </a:r>
            <a:r>
              <a:rPr lang="en-US" dirty="0" smtClean="0"/>
              <a:t> (</a:t>
            </a:r>
            <a:r>
              <a:rPr lang="en-US" b="1" dirty="0" err="1" smtClean="0"/>
              <a:t>tebi</a:t>
            </a:r>
            <a:r>
              <a:rPr lang="en-US" dirty="0" smtClean="0"/>
              <a:t>)	≈ 10</a:t>
            </a:r>
            <a:r>
              <a:rPr lang="en-US" baseline="30000" dirty="0" smtClean="0"/>
              <a:t>12</a:t>
            </a:r>
            <a:r>
              <a:rPr lang="en-US" dirty="0" smtClean="0"/>
              <a:t> 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50</a:t>
            </a:r>
            <a:r>
              <a:rPr lang="en-US" dirty="0" smtClean="0"/>
              <a:t> = 1 </a:t>
            </a:r>
            <a:r>
              <a:rPr lang="en-US" dirty="0" err="1" smtClean="0"/>
              <a:t>peta</a:t>
            </a:r>
            <a:r>
              <a:rPr lang="en-US" dirty="0" smtClean="0"/>
              <a:t> (</a:t>
            </a:r>
            <a:r>
              <a:rPr lang="en-US" b="1" dirty="0" err="1" smtClean="0"/>
              <a:t>pebi</a:t>
            </a:r>
            <a:r>
              <a:rPr lang="en-US" dirty="0" smtClean="0"/>
              <a:t>) 	≈ 10</a:t>
            </a:r>
            <a:r>
              <a:rPr lang="en-US" baseline="30000" dirty="0" smtClean="0"/>
              <a:t>15</a:t>
            </a:r>
            <a:endParaRPr lang="en-US" dirty="0" smtClean="0"/>
          </a:p>
          <a:p>
            <a:r>
              <a:rPr lang="en-US" dirty="0" smtClean="0"/>
              <a:t>2</a:t>
            </a:r>
            <a:r>
              <a:rPr lang="en-US" baseline="30000" dirty="0" smtClean="0"/>
              <a:t>60</a:t>
            </a:r>
            <a:r>
              <a:rPr lang="en-US" dirty="0" smtClean="0"/>
              <a:t> = 1 </a:t>
            </a:r>
            <a:r>
              <a:rPr lang="en-US" dirty="0" err="1" smtClean="0"/>
              <a:t>exa</a:t>
            </a:r>
            <a:r>
              <a:rPr lang="en-US" dirty="0" smtClean="0"/>
              <a:t> (</a:t>
            </a:r>
            <a:r>
              <a:rPr lang="en-US" b="1" dirty="0" err="1" smtClean="0"/>
              <a:t>exbi</a:t>
            </a:r>
            <a:r>
              <a:rPr lang="en-US" dirty="0" smtClean="0"/>
              <a:t>)	≈ 10</a:t>
            </a:r>
            <a:r>
              <a:rPr lang="en-US" baseline="30000" dirty="0" smtClean="0"/>
              <a:t>18</a:t>
            </a:r>
            <a:r>
              <a:rPr lang="en-US" dirty="0" smtClean="0"/>
              <a:t> </a:t>
            </a:r>
            <a:endParaRPr lang="en-US" baseline="30000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>
              <a:buFontTx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5630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533400" y="1189037"/>
            <a:ext cx="8229600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dirty="0" smtClean="0"/>
              <a:t>Purpose of course:</a:t>
            </a:r>
          </a:p>
          <a:p>
            <a:r>
              <a:rPr lang="en-US" sz="2800" dirty="0" smtClean="0"/>
              <a:t>Understand what’s under the hood of a computer</a:t>
            </a:r>
          </a:p>
          <a:p>
            <a:r>
              <a:rPr lang="en-US" sz="2800" dirty="0" smtClean="0"/>
              <a:t>Learn the principles of digital design</a:t>
            </a:r>
          </a:p>
          <a:p>
            <a:r>
              <a:rPr lang="en-US" sz="2800" dirty="0" smtClean="0"/>
              <a:t>Learn to systematically debug increasingly complex designs </a:t>
            </a:r>
          </a:p>
          <a:p>
            <a:r>
              <a:rPr lang="en-US" sz="2800" dirty="0" smtClean="0"/>
              <a:t>Design and build a microprocessor</a:t>
            </a:r>
          </a:p>
          <a:p>
            <a:pPr lvl="1" eaLnBrk="1" hangingPunct="1"/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Game Plan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6218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Large Powers of Two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685800" y="990600"/>
            <a:ext cx="80772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</a:t>
            </a:r>
            <a:r>
              <a:rPr lang="en-US" baseline="30000" dirty="0" smtClean="0"/>
              <a:t>10</a:t>
            </a:r>
            <a:r>
              <a:rPr lang="en-US" dirty="0" smtClean="0"/>
              <a:t> = 1 kilo 	</a:t>
            </a:r>
            <a:r>
              <a:rPr lang="en-US" sz="2000" dirty="0" smtClean="0"/>
              <a:t>≈</a:t>
            </a:r>
            <a:r>
              <a:rPr lang="en-US" dirty="0" smtClean="0"/>
              <a:t> 1000  (1024)</a:t>
            </a:r>
          </a:p>
          <a:p>
            <a:pPr marL="457200" lvl="1" indent="0">
              <a:buFont typeface="Arial" pitchFamily="34" charset="0"/>
              <a:buNone/>
            </a:pPr>
            <a:r>
              <a:rPr lang="en-US" dirty="0" err="1" smtClean="0"/>
              <a:t>kibibyte</a:t>
            </a:r>
            <a:r>
              <a:rPr lang="en-US" dirty="0" smtClean="0"/>
              <a:t>	=  </a:t>
            </a:r>
            <a:r>
              <a:rPr lang="en-US" b="1" dirty="0" smtClean="0"/>
              <a:t>1 Ki</a:t>
            </a:r>
            <a:r>
              <a:rPr lang="en-US" dirty="0" smtClean="0"/>
              <a:t>  </a:t>
            </a:r>
          </a:p>
          <a:p>
            <a:pPr marL="457200" lvl="1" indent="0">
              <a:buFont typeface="Arial" pitchFamily="34" charset="0"/>
              <a:buNone/>
            </a:pPr>
            <a:r>
              <a:rPr lang="en-US" b="1" dirty="0" smtClean="0">
                <a:solidFill>
                  <a:srgbClr val="0070C0"/>
                </a:solidFill>
              </a:rPr>
              <a:t>for example: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	1 KiB = 1024 Bytes </a:t>
            </a:r>
          </a:p>
          <a:p>
            <a:pPr marL="457200" lvl="1" indent="0">
              <a:buFont typeface="Arial" pitchFamily="34" charset="0"/>
              <a:buNone/>
            </a:pPr>
            <a:r>
              <a:rPr lang="en-US" dirty="0" smtClean="0"/>
              <a:t>		 	1 </a:t>
            </a:r>
            <a:r>
              <a:rPr lang="en-US" dirty="0" err="1" smtClean="0"/>
              <a:t>Kib</a:t>
            </a:r>
            <a:r>
              <a:rPr lang="en-US" dirty="0" smtClean="0"/>
              <a:t> = 1024 bits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20</a:t>
            </a:r>
            <a:r>
              <a:rPr lang="en-US" dirty="0" smtClean="0"/>
              <a:t> = 1 mega 	</a:t>
            </a:r>
            <a:r>
              <a:rPr lang="en-US" sz="2000" dirty="0" smtClean="0"/>
              <a:t>≈</a:t>
            </a:r>
            <a:r>
              <a:rPr lang="en-US" dirty="0" smtClean="0"/>
              <a:t> 1 million  (1,048,576)</a:t>
            </a:r>
          </a:p>
          <a:p>
            <a:pPr marL="457200" lvl="1" indent="0">
              <a:buFont typeface="Arial" pitchFamily="34" charset="0"/>
              <a:buNone/>
            </a:pPr>
            <a:r>
              <a:rPr lang="en-US" dirty="0" err="1" smtClean="0"/>
              <a:t>mebibyte</a:t>
            </a:r>
            <a:r>
              <a:rPr lang="en-US" dirty="0" smtClean="0"/>
              <a:t>	=  </a:t>
            </a:r>
            <a:r>
              <a:rPr lang="en-US" b="1" dirty="0" smtClean="0"/>
              <a:t>1 </a:t>
            </a:r>
            <a:r>
              <a:rPr lang="en-US" b="1" dirty="0" err="1" smtClean="0"/>
              <a:t>Mi</a:t>
            </a:r>
            <a:r>
              <a:rPr lang="en-US" dirty="0" smtClean="0"/>
              <a:t>  </a:t>
            </a:r>
          </a:p>
          <a:p>
            <a:pPr marL="457200" lvl="1" indent="0">
              <a:buFont typeface="Arial" pitchFamily="34" charset="0"/>
              <a:buNone/>
            </a:pPr>
            <a:r>
              <a:rPr lang="en-US" b="1" dirty="0" smtClean="0">
                <a:solidFill>
                  <a:srgbClr val="0070C0"/>
                </a:solidFill>
              </a:rPr>
              <a:t>for example: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	1 </a:t>
            </a:r>
            <a:r>
              <a:rPr lang="en-US" dirty="0" err="1" smtClean="0"/>
              <a:t>MiB</a:t>
            </a:r>
            <a:r>
              <a:rPr lang="en-US" dirty="0" smtClean="0"/>
              <a:t>, 1 </a:t>
            </a:r>
            <a:r>
              <a:rPr lang="en-US" dirty="0" err="1" smtClean="0"/>
              <a:t>Mib</a:t>
            </a:r>
            <a:r>
              <a:rPr lang="en-US" dirty="0" smtClean="0"/>
              <a:t> (1 megabit)</a:t>
            </a:r>
            <a:endParaRPr lang="en-US" sz="3200" dirty="0" smtClean="0"/>
          </a:p>
          <a:p>
            <a:r>
              <a:rPr lang="en-US" dirty="0" smtClean="0"/>
              <a:t>2</a:t>
            </a:r>
            <a:r>
              <a:rPr lang="en-US" baseline="30000" dirty="0" smtClean="0"/>
              <a:t>30</a:t>
            </a:r>
            <a:r>
              <a:rPr lang="en-US" dirty="0" smtClean="0"/>
              <a:t> = 1 </a:t>
            </a:r>
            <a:r>
              <a:rPr lang="en-US" dirty="0" err="1" smtClean="0"/>
              <a:t>giga</a:t>
            </a:r>
            <a:r>
              <a:rPr lang="en-US" dirty="0" smtClean="0"/>
              <a:t> 	</a:t>
            </a:r>
            <a:r>
              <a:rPr lang="en-US" sz="2000" dirty="0" smtClean="0"/>
              <a:t>≈</a:t>
            </a:r>
            <a:r>
              <a:rPr lang="en-US" dirty="0" smtClean="0"/>
              <a:t> 1 billion (1,073,741,824)</a:t>
            </a:r>
          </a:p>
          <a:p>
            <a:pPr marL="457200" lvl="1" indent="0">
              <a:buFont typeface="Arial" pitchFamily="34" charset="0"/>
              <a:buNone/>
            </a:pPr>
            <a:r>
              <a:rPr lang="en-US" dirty="0" err="1" smtClean="0"/>
              <a:t>gibibyte</a:t>
            </a:r>
            <a:r>
              <a:rPr lang="en-US" dirty="0" smtClean="0"/>
              <a:t> =  </a:t>
            </a:r>
            <a:r>
              <a:rPr lang="en-US" b="1" dirty="0" smtClean="0"/>
              <a:t>1 </a:t>
            </a:r>
            <a:r>
              <a:rPr lang="en-US" b="1" dirty="0" err="1" smtClean="0"/>
              <a:t>Gi</a:t>
            </a:r>
            <a:r>
              <a:rPr lang="en-US" dirty="0" smtClean="0"/>
              <a:t>  </a:t>
            </a:r>
          </a:p>
          <a:p>
            <a:pPr marL="457200" lvl="1" indent="0">
              <a:buFont typeface="Arial" pitchFamily="34" charset="0"/>
              <a:buNone/>
            </a:pPr>
            <a:r>
              <a:rPr lang="en-US" b="1" dirty="0" smtClean="0">
                <a:solidFill>
                  <a:srgbClr val="0070C0"/>
                </a:solidFill>
              </a:rPr>
              <a:t>for example: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	1 </a:t>
            </a:r>
            <a:r>
              <a:rPr lang="en-US" dirty="0" err="1" smtClean="0"/>
              <a:t>GiB</a:t>
            </a:r>
            <a:r>
              <a:rPr lang="en-US" dirty="0" smtClean="0"/>
              <a:t>, 1 </a:t>
            </a:r>
            <a:r>
              <a:rPr lang="en-US" dirty="0" err="1" smtClean="0"/>
              <a:t>Gib</a:t>
            </a:r>
            <a:endParaRPr lang="en-US" sz="32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782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4" name="Rectangle 4"/>
          <p:cNvSpPr>
            <a:spLocks noGrp="1" noChangeArrowheads="1"/>
          </p:cNvSpPr>
          <p:nvPr>
            <p:ph sz="quarter" idx="4294967295"/>
            <p:custDataLst>
              <p:tags r:id="rId1"/>
            </p:custDataLst>
          </p:nvPr>
        </p:nvSpPr>
        <p:spPr>
          <a:xfrm>
            <a:off x="533400" y="1143000"/>
            <a:ext cx="8077200" cy="46482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What is the approximate value of 2</a:t>
            </a:r>
            <a:r>
              <a:rPr lang="en-US" sz="3200" baseline="30000" dirty="0" smtClean="0"/>
              <a:t>24</a:t>
            </a:r>
            <a:r>
              <a:rPr lang="en-US" sz="3200" dirty="0" smtClean="0"/>
              <a:t>?</a:t>
            </a:r>
          </a:p>
          <a:p>
            <a:pPr eaLnBrk="1" hangingPunct="1">
              <a:buFontTx/>
              <a:buNone/>
            </a:pPr>
            <a:endParaRPr lang="en-US" sz="3200" dirty="0" smtClean="0">
              <a:solidFill>
                <a:schemeClr val="accent2"/>
              </a:solidFill>
            </a:endParaRPr>
          </a:p>
          <a:p>
            <a:pPr eaLnBrk="1" hangingPunct="1">
              <a:buFontTx/>
              <a:buNone/>
            </a:pPr>
            <a:endParaRPr lang="en-US" sz="3200" dirty="0" smtClean="0">
              <a:solidFill>
                <a:schemeClr val="accent2"/>
              </a:solidFill>
            </a:endParaRPr>
          </a:p>
          <a:p>
            <a:pPr eaLnBrk="1" hangingPunct="1"/>
            <a:r>
              <a:rPr lang="en-US" sz="3200" dirty="0" smtClean="0"/>
              <a:t>Approximately how many values can a 32-bit variable represent?</a:t>
            </a:r>
          </a:p>
          <a:p>
            <a:pPr eaLnBrk="1" hangingPunct="1">
              <a:buFontTx/>
              <a:buNone/>
            </a:pPr>
            <a:endParaRPr lang="en-US" sz="3200" dirty="0" smtClean="0"/>
          </a:p>
          <a:p>
            <a:pPr eaLnBrk="1" hangingPunct="1">
              <a:buFontTx/>
              <a:buNone/>
            </a:pPr>
            <a:endParaRPr lang="en-US" sz="3200" dirty="0" smtClean="0"/>
          </a:p>
        </p:txBody>
      </p:sp>
      <p:sp>
        <p:nvSpPr>
          <p:cNvPr id="5325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Estimating Powers of Two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2327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8" name="Rectangle 4"/>
          <p:cNvSpPr>
            <a:spLocks noGrp="1" noChangeArrowheads="1"/>
          </p:cNvSpPr>
          <p:nvPr>
            <p:ph sz="quarter" idx="4294967295"/>
            <p:custDataLst>
              <p:tags r:id="rId1"/>
            </p:custDataLst>
          </p:nvPr>
        </p:nvSpPr>
        <p:spPr>
          <a:xfrm>
            <a:off x="533400" y="1143000"/>
            <a:ext cx="8077200" cy="46482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What is the approximate value of 2</a:t>
            </a:r>
            <a:r>
              <a:rPr lang="en-US" sz="3200" baseline="30000" dirty="0" smtClean="0"/>
              <a:t>24</a:t>
            </a:r>
            <a:r>
              <a:rPr lang="en-US" sz="3200" dirty="0" smtClean="0"/>
              <a:t>?</a:t>
            </a:r>
          </a:p>
          <a:p>
            <a:pPr eaLnBrk="1" hangingPunct="1">
              <a:buFontTx/>
              <a:buNone/>
            </a:pPr>
            <a:r>
              <a:rPr lang="en-US" sz="3200" dirty="0" smtClean="0">
                <a:solidFill>
                  <a:schemeClr val="accent2"/>
                </a:solidFill>
              </a:rPr>
              <a:t>	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chemeClr val="accent1"/>
                </a:solidFill>
              </a:rPr>
              <a:t>2</a:t>
            </a:r>
            <a:r>
              <a:rPr lang="en-US" sz="3200" b="1" baseline="30000" dirty="0" smtClean="0">
                <a:solidFill>
                  <a:schemeClr val="accent1"/>
                </a:solidFill>
              </a:rPr>
              <a:t>4</a:t>
            </a:r>
            <a:r>
              <a:rPr lang="en-US" sz="3200" b="1" dirty="0" smtClean="0">
                <a:solidFill>
                  <a:schemeClr val="accent1"/>
                </a:solidFill>
              </a:rPr>
              <a:t> </a:t>
            </a:r>
            <a:r>
              <a:rPr lang="en-US" sz="3200" b="1" dirty="0" smtClean="0">
                <a:solidFill>
                  <a:schemeClr val="accent1"/>
                </a:solidFill>
                <a:cs typeface="Times New Roman" pitchFamily="18" charset="0"/>
              </a:rPr>
              <a:t>×</a:t>
            </a:r>
            <a:r>
              <a:rPr lang="en-US" sz="3200" b="1" dirty="0" smtClean="0">
                <a:solidFill>
                  <a:schemeClr val="accent1"/>
                </a:solidFill>
              </a:rPr>
              <a:t> 2</a:t>
            </a:r>
            <a:r>
              <a:rPr lang="en-US" sz="3200" b="1" baseline="30000" dirty="0" smtClean="0">
                <a:solidFill>
                  <a:schemeClr val="accent1"/>
                </a:solidFill>
              </a:rPr>
              <a:t>20</a:t>
            </a:r>
            <a:r>
              <a:rPr lang="en-US" sz="3200" b="1" dirty="0" smtClean="0">
                <a:solidFill>
                  <a:schemeClr val="accent1"/>
                </a:solidFill>
              </a:rPr>
              <a:t> ≈ 16 million</a:t>
            </a:r>
          </a:p>
          <a:p>
            <a:pPr eaLnBrk="1" hangingPunct="1">
              <a:buFontTx/>
              <a:buNone/>
            </a:pPr>
            <a:endParaRPr lang="en-US" sz="3200" b="1" dirty="0" smtClean="0">
              <a:solidFill>
                <a:schemeClr val="accent2"/>
              </a:solidFill>
            </a:endParaRPr>
          </a:p>
          <a:p>
            <a:pPr eaLnBrk="1" hangingPunct="1"/>
            <a:r>
              <a:rPr lang="en-US" dirty="0" smtClean="0"/>
              <a:t>Approximately h</a:t>
            </a:r>
            <a:r>
              <a:rPr lang="en-US" sz="3200" dirty="0" smtClean="0"/>
              <a:t>ow many values can a 32-bit variable represent?</a:t>
            </a:r>
          </a:p>
          <a:p>
            <a:pPr eaLnBrk="1" hangingPunct="1">
              <a:buFontTx/>
              <a:buNone/>
            </a:pPr>
            <a:r>
              <a:rPr lang="en-US" sz="3200" dirty="0" smtClean="0">
                <a:solidFill>
                  <a:schemeClr val="accent1"/>
                </a:solidFill>
              </a:rPr>
              <a:t>	</a:t>
            </a:r>
            <a:r>
              <a:rPr lang="en-US" sz="3200" b="1" dirty="0" smtClean="0">
                <a:solidFill>
                  <a:schemeClr val="accent1"/>
                </a:solidFill>
              </a:rPr>
              <a:t>2</a:t>
            </a:r>
            <a:r>
              <a:rPr lang="en-US" sz="3200" b="1" baseline="30000" dirty="0" smtClean="0">
                <a:solidFill>
                  <a:schemeClr val="accent1"/>
                </a:solidFill>
              </a:rPr>
              <a:t>2</a:t>
            </a:r>
            <a:r>
              <a:rPr lang="en-US" sz="3200" b="1" dirty="0" smtClean="0">
                <a:solidFill>
                  <a:schemeClr val="accent1"/>
                </a:solidFill>
              </a:rPr>
              <a:t> </a:t>
            </a:r>
            <a:r>
              <a:rPr lang="en-US" sz="3200" b="1" dirty="0" smtClean="0">
                <a:solidFill>
                  <a:schemeClr val="accent1"/>
                </a:solidFill>
                <a:cs typeface="Times New Roman" pitchFamily="18" charset="0"/>
              </a:rPr>
              <a:t>×</a:t>
            </a:r>
            <a:r>
              <a:rPr lang="en-US" sz="3200" b="1" dirty="0" smtClean="0">
                <a:solidFill>
                  <a:schemeClr val="accent1"/>
                </a:solidFill>
              </a:rPr>
              <a:t> 2</a:t>
            </a:r>
            <a:r>
              <a:rPr lang="en-US" sz="3200" b="1" baseline="30000" dirty="0" smtClean="0">
                <a:solidFill>
                  <a:schemeClr val="accent1"/>
                </a:solidFill>
              </a:rPr>
              <a:t>30</a:t>
            </a:r>
            <a:r>
              <a:rPr lang="en-US" sz="3200" b="1" dirty="0" smtClean="0">
                <a:solidFill>
                  <a:schemeClr val="accent1"/>
                </a:solidFill>
              </a:rPr>
              <a:t> ≈ 4 billion</a:t>
            </a:r>
          </a:p>
          <a:p>
            <a:pPr eaLnBrk="1" hangingPunct="1">
              <a:buFontTx/>
              <a:buNone/>
            </a:pPr>
            <a:endParaRPr lang="en-US" sz="3200" dirty="0" smtClean="0"/>
          </a:p>
        </p:txBody>
      </p:sp>
      <p:sp>
        <p:nvSpPr>
          <p:cNvPr id="5427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Estimating Powers of Two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4724400"/>
            <a:ext cx="6934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First factor out the largest 2</a:t>
            </a:r>
            <a:r>
              <a:rPr lang="en-US" sz="2000" b="1" baseline="30000" dirty="0" smtClean="0">
                <a:solidFill>
                  <a:srgbClr val="FF0000"/>
                </a:solidFill>
              </a:rPr>
              <a:t>10x</a:t>
            </a:r>
            <a:r>
              <a:rPr lang="en-US" sz="2000" b="1" dirty="0" smtClean="0">
                <a:solidFill>
                  <a:srgbClr val="FF0000"/>
                </a:solidFill>
              </a:rPr>
              <a:t>. Then estimate. 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373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303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10545787"/>
              </p:ext>
            </p:extLst>
          </p:nvPr>
        </p:nvGraphicFramePr>
        <p:xfrm>
          <a:off x="2997200" y="1365250"/>
          <a:ext cx="3103563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8" name="VISIO" r:id="rId8" imgW="853560" imgH="528480" progId="Visio.Drawing.6">
                  <p:embed/>
                </p:oleObj>
              </mc:Choice>
              <mc:Fallback>
                <p:oleObj name="VISIO" r:id="rId8" imgW="853560" imgH="528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200" y="1365250"/>
                        <a:ext cx="3103563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4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547781095"/>
              </p:ext>
            </p:extLst>
          </p:nvPr>
        </p:nvGraphicFramePr>
        <p:xfrm>
          <a:off x="3116263" y="3713163"/>
          <a:ext cx="2986087" cy="187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9" name="VISIO" r:id="rId10" imgW="856440" imgH="537840" progId="Visio.Drawing.6">
                  <p:embed/>
                </p:oleObj>
              </mc:Choice>
              <mc:Fallback>
                <p:oleObj name="VISIO" r:id="rId10" imgW="856440" imgH="537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6263" y="3713163"/>
                        <a:ext cx="2986087" cy="187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Decimal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Binary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</p:txBody>
      </p:sp>
      <p:sp>
        <p:nvSpPr>
          <p:cNvPr id="55301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Addition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5450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303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5445869"/>
              </p:ext>
            </p:extLst>
          </p:nvPr>
        </p:nvGraphicFramePr>
        <p:xfrm>
          <a:off x="2925763" y="1365250"/>
          <a:ext cx="3246437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20" name="VISIO" r:id="rId8" imgW="854964" imgH="527304" progId="Visio.Drawing.6">
                  <p:embed/>
                </p:oleObj>
              </mc:Choice>
              <mc:Fallback>
                <p:oleObj name="VISIO" r:id="rId8" imgW="854964" imgH="52730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5763" y="1365250"/>
                        <a:ext cx="3246437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4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970400450"/>
              </p:ext>
            </p:extLst>
          </p:nvPr>
        </p:nvGraphicFramePr>
        <p:xfrm>
          <a:off x="3048000" y="3713163"/>
          <a:ext cx="3124200" cy="187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21" name="VISIO" r:id="rId10" imgW="858012" imgH="536448" progId="Visio.Drawing.6">
                  <p:embed/>
                </p:oleObj>
              </mc:Choice>
              <mc:Fallback>
                <p:oleObj name="VISIO" r:id="rId10" imgW="858012" imgH="53644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713163"/>
                        <a:ext cx="3124200" cy="187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Decimal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Binary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</p:txBody>
      </p:sp>
      <p:sp>
        <p:nvSpPr>
          <p:cNvPr id="55301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Addition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2756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7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45915475"/>
              </p:ext>
            </p:extLst>
          </p:nvPr>
        </p:nvGraphicFramePr>
        <p:xfrm>
          <a:off x="5486400" y="1439863"/>
          <a:ext cx="2133600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" name="VISIO" r:id="rId8" imgW="504444" imgH="286512" progId="Visio.Drawing.6">
                  <p:embed/>
                </p:oleObj>
              </mc:Choice>
              <mc:Fallback>
                <p:oleObj name="VISIO" r:id="rId8" imgW="504444" imgH="28651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1439863"/>
                        <a:ext cx="2133600" cy="116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1052134"/>
              </p:ext>
            </p:extLst>
          </p:nvPr>
        </p:nvGraphicFramePr>
        <p:xfrm>
          <a:off x="5334000" y="3841750"/>
          <a:ext cx="2286000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" name="VISIO" r:id="rId10" imgW="504444" imgH="286512" progId="Visio.Drawing.6">
                  <p:embed/>
                </p:oleObj>
              </mc:Choice>
              <mc:Fallback>
                <p:oleObj name="VISIO" r:id="rId10" imgW="504444" imgH="286512" progId="Visio.Drawing.6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841750"/>
                        <a:ext cx="2286000" cy="124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219200"/>
            <a:ext cx="3810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Add the following 4-bit binary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Add the following 4-bit binary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</p:txBody>
      </p:sp>
      <p:sp>
        <p:nvSpPr>
          <p:cNvPr id="56325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Binary Addition Examples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6122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51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40317479"/>
              </p:ext>
            </p:extLst>
          </p:nvPr>
        </p:nvGraphicFramePr>
        <p:xfrm>
          <a:off x="5486401" y="1023938"/>
          <a:ext cx="2133600" cy="240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8" name="VISIO" r:id="rId8" imgW="503605" imgH="590328" progId="Visio.Drawing.6">
                  <p:embed/>
                </p:oleObj>
              </mc:Choice>
              <mc:Fallback>
                <p:oleObj name="VISIO" r:id="rId8" imgW="503605" imgH="59032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1" y="1023938"/>
                        <a:ext cx="2133600" cy="240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2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43800566"/>
              </p:ext>
            </p:extLst>
          </p:nvPr>
        </p:nvGraphicFramePr>
        <p:xfrm>
          <a:off x="5334000" y="3429000"/>
          <a:ext cx="2236788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9" name="VISIO" r:id="rId10" imgW="503640" imgH="514080" progId="Visio.Drawing.6">
                  <p:embed/>
                </p:oleObj>
              </mc:Choice>
              <mc:Fallback>
                <p:oleObj name="VISIO" r:id="rId10" imgW="503640" imgH="514080" progId="Visio.Drawing.6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429000"/>
                        <a:ext cx="2236788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219200"/>
            <a:ext cx="3810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Add the following 4-bit binary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Add the following 4-bit binary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</p:txBody>
      </p:sp>
      <p:sp>
        <p:nvSpPr>
          <p:cNvPr id="57349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Binary Addition Examples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4136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51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67181889"/>
              </p:ext>
            </p:extLst>
          </p:nvPr>
        </p:nvGraphicFramePr>
        <p:xfrm>
          <a:off x="5486401" y="1023938"/>
          <a:ext cx="2133600" cy="240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2" name="VISIO" r:id="rId9" imgW="503605" imgH="590328" progId="Visio.Drawing.6">
                  <p:embed/>
                </p:oleObj>
              </mc:Choice>
              <mc:Fallback>
                <p:oleObj name="VISIO" r:id="rId9" imgW="503605" imgH="59032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1" y="1023938"/>
                        <a:ext cx="2133600" cy="240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2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77082541"/>
              </p:ext>
            </p:extLst>
          </p:nvPr>
        </p:nvGraphicFramePr>
        <p:xfrm>
          <a:off x="5334000" y="3429000"/>
          <a:ext cx="2236788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3" name="VISIO" r:id="rId11" imgW="503640" imgH="514080" progId="Visio.Drawing.6">
                  <p:embed/>
                </p:oleObj>
              </mc:Choice>
              <mc:Fallback>
                <p:oleObj name="VISIO" r:id="rId11" imgW="503640" imgH="514080" progId="Visio.Drawing.6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429000"/>
                        <a:ext cx="2236788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219200"/>
            <a:ext cx="4724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 smtClean="0">
                <a:latin typeface="+mj-lt"/>
              </a:rPr>
              <a:t>The addition of two 4-bit values (inputs) gives a 4-bit result (output).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dirty="0" smtClean="0">
                <a:latin typeface="+mj-lt"/>
              </a:rPr>
              <a:t>Any additional bits on the left are ignored (</a:t>
            </a:r>
            <a:r>
              <a:rPr lang="en-US" sz="2800" b="1" dirty="0" smtClean="0">
                <a:latin typeface="+mj-lt"/>
              </a:rPr>
              <a:t>overflow!</a:t>
            </a:r>
            <a:r>
              <a:rPr lang="en-US" sz="2800" dirty="0" smtClean="0">
                <a:latin typeface="+mj-lt"/>
              </a:rPr>
              <a:t>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 smtClean="0">
                <a:latin typeface="+mj-lt"/>
              </a:rPr>
              <a:t>Generally, addition of two </a:t>
            </a:r>
            <a:r>
              <a:rPr lang="en-US" sz="2800" b="1" dirty="0" smtClean="0">
                <a:latin typeface="+mj-lt"/>
              </a:rPr>
              <a:t>n-bit </a:t>
            </a:r>
            <a:r>
              <a:rPr lang="en-US" sz="2800" dirty="0" smtClean="0">
                <a:latin typeface="+mj-lt"/>
              </a:rPr>
              <a:t>numbers gives an </a:t>
            </a:r>
            <a:r>
              <a:rPr lang="en-US" sz="2800" b="1" dirty="0" smtClean="0">
                <a:latin typeface="+mj-lt"/>
              </a:rPr>
              <a:t>n-bit</a:t>
            </a:r>
            <a:r>
              <a:rPr lang="en-US" sz="2800" dirty="0" smtClean="0">
                <a:latin typeface="+mj-lt"/>
              </a:rPr>
              <a:t> result.</a:t>
            </a:r>
            <a:endParaRPr lang="en-US" sz="2800" dirty="0">
              <a:latin typeface="+mj-lt"/>
            </a:endParaRPr>
          </a:p>
        </p:txBody>
      </p:sp>
      <p:sp>
        <p:nvSpPr>
          <p:cNvPr id="57349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Binary Addition: Numbers of Bits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1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62600" y="5334000"/>
            <a:ext cx="2362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dirty="0">
                <a:solidFill>
                  <a:srgbClr val="FF3300"/>
                </a:solidFill>
                <a:latin typeface="Times New Roman" pitchFamily="18" charset="0"/>
              </a:rPr>
              <a:t>Overflow!</a:t>
            </a:r>
          </a:p>
        </p:txBody>
      </p:sp>
    </p:spTree>
    <p:extLst>
      <p:ext uri="{BB962C8B-B14F-4D97-AF65-F5344CB8AC3E}">
        <p14:creationId xmlns:p14="http://schemas.microsoft.com/office/powerpoint/2010/main" val="17800351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837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Digital systems operate on a </a:t>
            </a:r>
            <a:r>
              <a:rPr lang="en-US" sz="3200" b="1" dirty="0">
                <a:latin typeface="+mj-lt"/>
              </a:rPr>
              <a:t>fixed number of bits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solidFill>
                  <a:srgbClr val="FF0000"/>
                </a:solidFill>
                <a:latin typeface="+mj-lt"/>
              </a:rPr>
              <a:t>Overflow: </a:t>
            </a:r>
            <a:r>
              <a:rPr lang="en-US" sz="3200" dirty="0" smtClean="0">
                <a:latin typeface="+mj-lt"/>
              </a:rPr>
              <a:t>when the result </a:t>
            </a:r>
            <a:r>
              <a:rPr lang="en-US" sz="3200" dirty="0">
                <a:latin typeface="+mj-lt"/>
              </a:rPr>
              <a:t>is </a:t>
            </a:r>
            <a:r>
              <a:rPr lang="en-US" sz="3200" b="1" dirty="0">
                <a:latin typeface="+mj-lt"/>
              </a:rPr>
              <a:t>too big to fit </a:t>
            </a:r>
            <a:r>
              <a:rPr lang="en-US" sz="3200" dirty="0">
                <a:latin typeface="+mj-lt"/>
              </a:rPr>
              <a:t>in the available number of bits</a:t>
            </a:r>
            <a:endParaRPr lang="en-US" sz="16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See previous example of 11 + 6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Overflow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455203804"/>
              </p:ext>
            </p:extLst>
          </p:nvPr>
        </p:nvGraphicFramePr>
        <p:xfrm>
          <a:off x="3505200" y="3693564"/>
          <a:ext cx="1828800" cy="1869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1" name="VISIO" r:id="rId8" imgW="503640" imgH="514080" progId="Visio.Drawing.6">
                  <p:embed/>
                </p:oleObj>
              </mc:Choice>
              <mc:Fallback>
                <p:oleObj name="VISIO" r:id="rId8" imgW="503640" imgH="514080" progId="Visio.Drawing.6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693564"/>
                        <a:ext cx="1828800" cy="18690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581400" y="5334000"/>
            <a:ext cx="2362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dirty="0">
                <a:solidFill>
                  <a:srgbClr val="FF3300"/>
                </a:solidFill>
                <a:latin typeface="+mj-lt"/>
              </a:rPr>
              <a:t>Overflow!</a:t>
            </a:r>
          </a:p>
        </p:txBody>
      </p:sp>
    </p:spTree>
    <p:extLst>
      <p:ext uri="{BB962C8B-B14F-4D97-AF65-F5344CB8AC3E}">
        <p14:creationId xmlns:p14="http://schemas.microsoft.com/office/powerpoint/2010/main" val="1076768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939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Sign/Magnitude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Two’s Complement Numbers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Signed Binary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0960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533400" y="11430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Abstraction</a:t>
            </a:r>
          </a:p>
          <a:p>
            <a:pPr eaLnBrk="1" hangingPunct="1"/>
            <a:r>
              <a:rPr lang="en-US" dirty="0" smtClean="0"/>
              <a:t>Discipline</a:t>
            </a:r>
          </a:p>
          <a:p>
            <a:pPr eaLnBrk="1" hangingPunct="1"/>
            <a:r>
              <a:rPr lang="en-US" dirty="0" smtClean="0"/>
              <a:t>The Three –y’s</a:t>
            </a:r>
          </a:p>
          <a:p>
            <a:pPr lvl="1" eaLnBrk="1" hangingPunct="1"/>
            <a:r>
              <a:rPr lang="en-US" dirty="0" smtClean="0"/>
              <a:t>Hierarch</a:t>
            </a:r>
            <a:r>
              <a:rPr lang="en-US" b="1" dirty="0" smtClean="0">
                <a:solidFill>
                  <a:srgbClr val="0070C0"/>
                </a:solidFill>
              </a:rPr>
              <a:t>y</a:t>
            </a:r>
          </a:p>
          <a:p>
            <a:pPr lvl="1" eaLnBrk="1" hangingPunct="1"/>
            <a:r>
              <a:rPr lang="en-US" dirty="0" smtClean="0"/>
              <a:t>Modularit</a:t>
            </a:r>
            <a:r>
              <a:rPr lang="en-US" b="1" dirty="0" smtClean="0">
                <a:solidFill>
                  <a:srgbClr val="0070C0"/>
                </a:solidFill>
              </a:rPr>
              <a:t>y</a:t>
            </a:r>
          </a:p>
          <a:p>
            <a:pPr lvl="1" eaLnBrk="1" hangingPunct="1"/>
            <a:r>
              <a:rPr lang="en-US" dirty="0" smtClean="0"/>
              <a:t>Regularit</a:t>
            </a:r>
            <a:r>
              <a:rPr lang="en-US" b="1" dirty="0" smtClean="0">
                <a:solidFill>
                  <a:srgbClr val="0070C0"/>
                </a:solidFill>
              </a:rPr>
              <a:t>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Art of Managing Complexity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76418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144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</a:rPr>
              <a:t>1 sign bit, </a:t>
            </a:r>
            <a:r>
              <a:rPr lang="en-US" sz="2800" i="1" dirty="0">
                <a:latin typeface="+mj-lt"/>
              </a:rPr>
              <a:t>N</a:t>
            </a:r>
            <a:r>
              <a:rPr lang="en-US" sz="2800" b="1" dirty="0">
                <a:latin typeface="+mj-lt"/>
              </a:rPr>
              <a:t>-</a:t>
            </a:r>
            <a:r>
              <a:rPr lang="en-US" sz="2800" dirty="0">
                <a:latin typeface="+mj-lt"/>
              </a:rPr>
              <a:t>1 magnitude bits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</a:rPr>
              <a:t>Sign bit is the </a:t>
            </a:r>
            <a:r>
              <a:rPr lang="en-US" sz="2800" dirty="0" smtClean="0">
                <a:latin typeface="+mj-lt"/>
              </a:rPr>
              <a:t>most </a:t>
            </a:r>
            <a:r>
              <a:rPr lang="en-US" sz="2800" dirty="0">
                <a:latin typeface="+mj-lt"/>
              </a:rPr>
              <a:t>significant (left-most) bit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</a:rPr>
              <a:t>Positive number: sign bit = 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</a:rPr>
              <a:t>Negative number: sign bit = 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</a:rPr>
              <a:t>Example, 4</a:t>
            </a:r>
            <a:r>
              <a:rPr lang="en-US" sz="2800" b="1" dirty="0">
                <a:latin typeface="+mj-lt"/>
              </a:rPr>
              <a:t>-</a:t>
            </a:r>
            <a:r>
              <a:rPr lang="en-US" sz="2800" dirty="0">
                <a:latin typeface="+mj-lt"/>
              </a:rPr>
              <a:t>bit sign/mag representations of ± 6: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+mj-lt"/>
              </a:rPr>
              <a:t>	    </a:t>
            </a:r>
            <a:r>
              <a:rPr lang="en-US" dirty="0" smtClean="0">
                <a:latin typeface="+mj-lt"/>
              </a:rPr>
              <a:t>+</a:t>
            </a:r>
            <a:r>
              <a:rPr lang="en-US" dirty="0">
                <a:latin typeface="+mj-lt"/>
              </a:rPr>
              <a:t>6 </a:t>
            </a:r>
            <a:r>
              <a:rPr lang="en-US" dirty="0" smtClean="0">
                <a:latin typeface="+mj-lt"/>
              </a:rPr>
              <a:t>=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+mj-lt"/>
              </a:rPr>
              <a:t>          </a:t>
            </a:r>
            <a:r>
              <a:rPr lang="en-US" b="1" dirty="0">
                <a:latin typeface="+mj-lt"/>
              </a:rPr>
              <a:t>- </a:t>
            </a:r>
            <a:r>
              <a:rPr lang="en-US" dirty="0">
                <a:latin typeface="+mj-lt"/>
              </a:rPr>
              <a:t>6 </a:t>
            </a:r>
            <a:r>
              <a:rPr lang="en-US" dirty="0" smtClean="0">
                <a:latin typeface="+mj-lt"/>
              </a:rPr>
              <a:t>=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</a:rPr>
              <a:t>Range of an </a:t>
            </a:r>
            <a:r>
              <a:rPr lang="en-US" sz="2800" i="1" dirty="0">
                <a:latin typeface="+mj-lt"/>
              </a:rPr>
              <a:t>N</a:t>
            </a:r>
            <a:r>
              <a:rPr lang="en-US" sz="2800" dirty="0">
                <a:latin typeface="+mj-lt"/>
              </a:rPr>
              <a:t>-bit sign/magnitude number: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+mj-lt"/>
              </a:rPr>
              <a:t>		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Sign/Magnitude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6886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144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</a:rPr>
              <a:t>1 sign bit, </a:t>
            </a:r>
            <a:r>
              <a:rPr lang="en-US" sz="2800" i="1" dirty="0">
                <a:latin typeface="+mj-lt"/>
              </a:rPr>
              <a:t>N</a:t>
            </a:r>
            <a:r>
              <a:rPr lang="en-US" sz="2800" b="1" dirty="0">
                <a:latin typeface="+mj-lt"/>
              </a:rPr>
              <a:t>-</a:t>
            </a:r>
            <a:r>
              <a:rPr lang="en-US" sz="2800" dirty="0">
                <a:latin typeface="+mj-lt"/>
              </a:rPr>
              <a:t>1 magnitude bits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</a:rPr>
              <a:t>Sign bit is the most significant (left-most) bit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</a:rPr>
              <a:t>Positive number: sign bit = 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</a:rPr>
              <a:t>Negative number: sign bit = 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</a:rPr>
              <a:t>Example, 4</a:t>
            </a:r>
            <a:r>
              <a:rPr lang="en-US" sz="2800" b="1" dirty="0">
                <a:latin typeface="+mj-lt"/>
              </a:rPr>
              <a:t>-</a:t>
            </a:r>
            <a:r>
              <a:rPr lang="en-US" sz="2800" dirty="0">
                <a:latin typeface="+mj-lt"/>
              </a:rPr>
              <a:t>bit sign/mag representations of ± 6: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+mj-lt"/>
              </a:rPr>
              <a:t>	    </a:t>
            </a:r>
            <a:r>
              <a:rPr lang="en-US" dirty="0" smtClean="0">
                <a:latin typeface="+mj-lt"/>
              </a:rPr>
              <a:t>+</a:t>
            </a:r>
            <a:r>
              <a:rPr lang="en-US" dirty="0">
                <a:latin typeface="+mj-lt"/>
              </a:rPr>
              <a:t>6 =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0110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+mj-lt"/>
              </a:rPr>
              <a:t>          </a:t>
            </a:r>
            <a:r>
              <a:rPr lang="en-US" b="1" dirty="0">
                <a:latin typeface="+mj-lt"/>
              </a:rPr>
              <a:t>- </a:t>
            </a:r>
            <a:r>
              <a:rPr lang="en-US" dirty="0">
                <a:latin typeface="+mj-lt"/>
              </a:rPr>
              <a:t>6 =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1110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</a:rPr>
              <a:t>Range of an </a:t>
            </a:r>
            <a:r>
              <a:rPr lang="en-US" sz="2800" i="1" dirty="0">
                <a:latin typeface="+mj-lt"/>
              </a:rPr>
              <a:t>N</a:t>
            </a:r>
            <a:r>
              <a:rPr lang="en-US" sz="2800" dirty="0">
                <a:latin typeface="+mj-lt"/>
              </a:rPr>
              <a:t>-bit sign/magnitude number: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+mj-lt"/>
              </a:rPr>
              <a:t>	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[-(2</a:t>
            </a:r>
            <a:r>
              <a:rPr lang="en-US" b="1" baseline="30000" dirty="0">
                <a:solidFill>
                  <a:srgbClr val="0070C0"/>
                </a:solidFill>
                <a:latin typeface="+mj-lt"/>
              </a:rPr>
              <a:t>N-1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-1), 2</a:t>
            </a:r>
            <a:r>
              <a:rPr lang="en-US" b="1" baseline="30000" dirty="0">
                <a:solidFill>
                  <a:srgbClr val="0070C0"/>
                </a:solidFill>
                <a:latin typeface="+mj-lt"/>
              </a:rPr>
              <a:t>N-1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-1]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Sign/Magnitude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4384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144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</a:rPr>
              <a:t>1 sign bit, </a:t>
            </a:r>
            <a:r>
              <a:rPr lang="en-US" sz="2800" i="1" dirty="0">
                <a:latin typeface="+mj-lt"/>
              </a:rPr>
              <a:t>N</a:t>
            </a:r>
            <a:r>
              <a:rPr lang="en-US" sz="2800" b="1" dirty="0">
                <a:latin typeface="+mj-lt"/>
              </a:rPr>
              <a:t>-</a:t>
            </a:r>
            <a:r>
              <a:rPr lang="en-US" sz="2800" dirty="0">
                <a:latin typeface="+mj-lt"/>
              </a:rPr>
              <a:t>1 magnitude bits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</a:rPr>
              <a:t>Sign bit is the most significant (left-most) bit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</a:rPr>
              <a:t>Positive number: sign bit = 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</a:rPr>
              <a:t>Negative number: sign bit = 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</a:rPr>
              <a:t>Example, 4</a:t>
            </a:r>
            <a:r>
              <a:rPr lang="en-US" sz="2800" b="1" dirty="0">
                <a:latin typeface="+mj-lt"/>
              </a:rPr>
              <a:t>-</a:t>
            </a:r>
            <a:r>
              <a:rPr lang="en-US" sz="2800" dirty="0">
                <a:latin typeface="+mj-lt"/>
              </a:rPr>
              <a:t>bit sign/mag representations of ± 6: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+mj-lt"/>
              </a:rPr>
              <a:t>	    </a:t>
            </a:r>
            <a:r>
              <a:rPr lang="en-US" dirty="0" smtClean="0">
                <a:latin typeface="+mj-lt"/>
              </a:rPr>
              <a:t>+</a:t>
            </a:r>
            <a:r>
              <a:rPr lang="en-US" dirty="0">
                <a:latin typeface="+mj-lt"/>
              </a:rPr>
              <a:t>6 =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0110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+mj-lt"/>
              </a:rPr>
              <a:t>          </a:t>
            </a:r>
            <a:r>
              <a:rPr lang="en-US" b="1" dirty="0">
                <a:latin typeface="+mj-lt"/>
              </a:rPr>
              <a:t>- </a:t>
            </a:r>
            <a:r>
              <a:rPr lang="en-US" dirty="0">
                <a:latin typeface="+mj-lt"/>
              </a:rPr>
              <a:t>6 =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1110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</a:rPr>
              <a:t>Range of an </a:t>
            </a:r>
            <a:r>
              <a:rPr lang="en-US" sz="2800" i="1" dirty="0">
                <a:latin typeface="+mj-lt"/>
              </a:rPr>
              <a:t>N</a:t>
            </a:r>
            <a:r>
              <a:rPr lang="en-US" sz="2800" dirty="0">
                <a:latin typeface="+mj-lt"/>
              </a:rPr>
              <a:t>-bit sign/magnitude number: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+mj-lt"/>
              </a:rPr>
              <a:t>	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[-(2</a:t>
            </a:r>
            <a:r>
              <a:rPr lang="en-US" b="1" baseline="30000" dirty="0">
                <a:solidFill>
                  <a:srgbClr val="0070C0"/>
                </a:solidFill>
                <a:latin typeface="+mj-lt"/>
              </a:rPr>
              <a:t>N-1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-1), 2</a:t>
            </a:r>
            <a:r>
              <a:rPr lang="en-US" b="1" baseline="30000" dirty="0">
                <a:solidFill>
                  <a:srgbClr val="0070C0"/>
                </a:solidFill>
                <a:latin typeface="+mj-lt"/>
              </a:rPr>
              <a:t>N-1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-1]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Sign/Magnitude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629441" y="2209800"/>
                <a:ext cx="26690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</a:rPr>
                        <m:t>𝑨</m:t>
                      </m:r>
                      <m:r>
                        <a:rPr lang="en-US" b="1" i="1">
                          <a:latin typeface="Cambria Math"/>
                        </a:rPr>
                        <m:t>:{</m:t>
                      </m:r>
                      <m:sSub>
                        <m:sSubPr>
                          <m:ctrlPr>
                            <a:rPr lang="en-US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𝑵</m:t>
                          </m:r>
                          <m:r>
                            <a:rPr lang="en-US" b="1" i="1">
                              <a:latin typeface="Cambria Math"/>
                            </a:rPr>
                            <m:t>−</m:t>
                          </m:r>
                          <m:r>
                            <a:rPr lang="en-US" b="1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𝑵</m:t>
                          </m:r>
                          <m:r>
                            <a:rPr lang="en-US" b="1" i="1">
                              <a:latin typeface="Cambria Math"/>
                            </a:rPr>
                            <m:t>−</m:t>
                          </m:r>
                          <m:r>
                            <a:rPr lang="en-US" b="1" i="1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/>
                        </a:rPr>
                        <m:t>,…</m:t>
                      </m:r>
                      <m:sSub>
                        <m:sSubPr>
                          <m:ctrlPr>
                            <a:rPr lang="en-US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en-US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441" y="2209800"/>
                <a:ext cx="2669064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638800" y="2627203"/>
                <a:ext cx="2427652" cy="877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</a:rPr>
                        <m:t>𝑨</m:t>
                      </m:r>
                      <m:r>
                        <a:rPr lang="en-US" b="1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/>
                            </a:rPr>
                            <m:t>(−</m:t>
                          </m:r>
                          <m:r>
                            <a:rPr lang="en-US" b="1" i="1">
                              <a:latin typeface="Cambria Math"/>
                            </a:rPr>
                            <m:t>𝟏</m:t>
                          </m:r>
                          <m:r>
                            <a:rPr lang="en-US" b="1" i="1">
                              <a:latin typeface="Cambria Math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sup>
                      </m:sSup>
                      <m:nary>
                        <m:naryPr>
                          <m:chr m:val="∑"/>
                          <m:limLoc m:val="undOvr"/>
                          <m:ctrlPr>
                            <a:rPr lang="en-US" b="1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b="1" i="1">
                              <a:latin typeface="Cambria Math"/>
                            </a:rPr>
                            <m:t>𝒊</m:t>
                          </m:r>
                          <m:r>
                            <a:rPr lang="en-US" b="1" i="1">
                              <a:latin typeface="Cambria Math"/>
                            </a:rPr>
                            <m:t>=</m:t>
                          </m:r>
                          <m:r>
                            <a:rPr lang="en-US" b="1" i="1">
                              <a:latin typeface="Cambria Math"/>
                            </a:rPr>
                            <m:t>𝟎</m:t>
                          </m:r>
                        </m:sub>
                        <m:sup>
                          <m:r>
                            <a:rPr lang="en-US" b="1" i="1">
                              <a:latin typeface="Cambria Math"/>
                            </a:rPr>
                            <m:t>𝑵</m:t>
                          </m:r>
                          <m:r>
                            <a:rPr lang="en-US" b="1" i="1">
                              <a:latin typeface="Cambria Math"/>
                            </a:rPr>
                            <m:t>−</m:t>
                          </m:r>
                          <m:r>
                            <a:rPr lang="en-US" b="1" i="1">
                              <a:latin typeface="Cambria Math"/>
                            </a:rPr>
                            <m:t>𝟐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/>
                                </a:rPr>
                                <m:t>𝒊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627203"/>
                <a:ext cx="2427652" cy="87799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5486400" y="2133600"/>
            <a:ext cx="2971800" cy="14478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12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1219200" y="1295400"/>
            <a:ext cx="7239000" cy="4648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endParaRPr lang="en-US" b="1" i="1" dirty="0" smtClean="0"/>
          </a:p>
          <a:p>
            <a:pPr eaLnBrk="1" hangingPunct="1">
              <a:lnSpc>
                <a:spcPct val="90000"/>
              </a:lnSpc>
            </a:pPr>
            <a:endParaRPr lang="en-US" b="1" i="1" dirty="0"/>
          </a:p>
          <a:p>
            <a:pPr eaLnBrk="1" hangingPunct="1">
              <a:lnSpc>
                <a:spcPct val="90000"/>
              </a:lnSpc>
            </a:pPr>
            <a:endParaRPr lang="en-US" b="1" i="1" dirty="0" smtClean="0"/>
          </a:p>
          <a:p>
            <a:pPr eaLnBrk="1" hangingPunct="1">
              <a:lnSpc>
                <a:spcPct val="90000"/>
              </a:lnSpc>
            </a:pPr>
            <a:endParaRPr lang="en-US" b="1" i="1" dirty="0" smtClean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 smtClean="0"/>
              <a:t>Example: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800" b="1" dirty="0" smtClean="0">
                <a:solidFill>
                  <a:srgbClr val="00B050"/>
                </a:solidFill>
              </a:rPr>
              <a:t>1</a:t>
            </a:r>
            <a:r>
              <a:rPr lang="en-US" sz="2800" b="1" dirty="0" smtClean="0">
                <a:solidFill>
                  <a:srgbClr val="0070C0"/>
                </a:solidFill>
              </a:rPr>
              <a:t>1</a:t>
            </a:r>
            <a:r>
              <a:rPr lang="en-US" sz="2800" b="1" dirty="0" smtClean="0">
                <a:solidFill>
                  <a:srgbClr val="FF0000"/>
                </a:solidFill>
              </a:rPr>
              <a:t>0</a:t>
            </a:r>
            <a:r>
              <a:rPr lang="en-US" sz="2800" b="1" dirty="0" smtClean="0"/>
              <a:t>1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	= </a:t>
            </a:r>
            <a:r>
              <a:rPr lang="en-US" sz="2800" b="1" dirty="0">
                <a:solidFill>
                  <a:srgbClr val="00B050"/>
                </a:solidFill>
              </a:rPr>
              <a:t>1</a:t>
            </a:r>
            <a:r>
              <a:rPr lang="en-US" sz="2800" dirty="0"/>
              <a:t> × </a:t>
            </a:r>
            <a:r>
              <a:rPr lang="en-US" sz="2800" dirty="0" smtClean="0"/>
              <a:t>2</a:t>
            </a:r>
            <a:r>
              <a:rPr lang="en-US" sz="2800" baseline="30000" dirty="0" smtClean="0"/>
              <a:t>3</a:t>
            </a:r>
            <a:r>
              <a:rPr lang="en-US" sz="2800" b="1" dirty="0" smtClean="0"/>
              <a:t> </a:t>
            </a:r>
            <a:r>
              <a:rPr lang="en-US" sz="2800" dirty="0" smtClean="0"/>
              <a:t>+ </a:t>
            </a:r>
            <a:r>
              <a:rPr lang="en-US" sz="2800" b="1" dirty="0">
                <a:solidFill>
                  <a:srgbClr val="0070C0"/>
                </a:solidFill>
              </a:rPr>
              <a:t>1</a:t>
            </a:r>
            <a:r>
              <a:rPr lang="en-US" sz="2800" dirty="0"/>
              <a:t> × </a:t>
            </a:r>
            <a:r>
              <a:rPr lang="en-US" sz="2800" dirty="0" smtClean="0"/>
              <a:t>2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</a:t>
            </a:r>
            <a:r>
              <a:rPr lang="en-US" sz="2800" dirty="0"/>
              <a:t>+ </a:t>
            </a:r>
            <a:r>
              <a:rPr lang="en-US" sz="2800" b="1" dirty="0" smtClean="0">
                <a:solidFill>
                  <a:srgbClr val="FF0000"/>
                </a:solidFill>
              </a:rPr>
              <a:t>0</a:t>
            </a:r>
            <a:r>
              <a:rPr lang="en-US" sz="2800" dirty="0" smtClean="0"/>
              <a:t> </a:t>
            </a:r>
            <a:r>
              <a:rPr lang="en-US" sz="2800" dirty="0"/>
              <a:t>× </a:t>
            </a:r>
            <a:r>
              <a:rPr lang="en-US" sz="2800" dirty="0" smtClean="0"/>
              <a:t>2</a:t>
            </a:r>
            <a:r>
              <a:rPr lang="en-US" sz="2800" baseline="30000" dirty="0" smtClean="0"/>
              <a:t>1</a:t>
            </a:r>
            <a:r>
              <a:rPr lang="en-US" sz="2800" dirty="0" smtClean="0"/>
              <a:t> + </a:t>
            </a:r>
            <a:r>
              <a:rPr lang="en-US" sz="2800" b="1" dirty="0" smtClean="0"/>
              <a:t>1</a:t>
            </a:r>
            <a:r>
              <a:rPr lang="en-US" sz="2800" dirty="0" smtClean="0"/>
              <a:t> </a:t>
            </a:r>
            <a:r>
              <a:rPr lang="en-US" sz="2800" dirty="0"/>
              <a:t>× </a:t>
            </a:r>
            <a:r>
              <a:rPr lang="en-US" sz="2800" dirty="0" smtClean="0"/>
              <a:t>2</a:t>
            </a:r>
            <a:r>
              <a:rPr lang="en-US" sz="2800" baseline="30000" dirty="0" smtClean="0"/>
              <a:t>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800" dirty="0" smtClean="0"/>
              <a:t>            	= 8     +     4      +    0     +    1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 </a:t>
            </a:r>
            <a:r>
              <a:rPr lang="en-US" sz="2800" dirty="0" smtClean="0"/>
              <a:t>               	= 13</a:t>
            </a:r>
            <a:endParaRPr lang="en-US" sz="2800" b="1" dirty="0" smtClean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Unsigned Binary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362200" y="1066800"/>
                <a:ext cx="4572000" cy="5539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>
                        <a:latin typeface="Cambria Math"/>
                      </a:rPr>
                      <m:t>𝐴</m:t>
                    </m:r>
                    <m:r>
                      <a:rPr lang="en-US" sz="3000" i="1">
                        <a:latin typeface="Cambria Math"/>
                      </a:rPr>
                      <m:t>:{</m:t>
                    </m:r>
                    <m:sSub>
                      <m:sSubPr>
                        <m:ctrlPr>
                          <a:rPr lang="en-US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3000" i="1">
                            <a:latin typeface="Cambria Math"/>
                          </a:rPr>
                          <m:t>𝑁</m:t>
                        </m:r>
                        <m:r>
                          <a:rPr lang="en-US" sz="3000" i="1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sz="3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3000" i="1">
                            <a:latin typeface="Cambria Math"/>
                          </a:rPr>
                          <m:t>𝑁</m:t>
                        </m:r>
                        <m:r>
                          <a:rPr lang="en-US" sz="3000" i="1">
                            <a:latin typeface="Cambria Math"/>
                          </a:rPr>
                          <m:t>−2</m:t>
                        </m:r>
                      </m:sub>
                    </m:sSub>
                    <m:r>
                      <a:rPr lang="en-US" sz="3000" i="1">
                        <a:latin typeface="Cambria Math"/>
                      </a:rPr>
                      <m:t>,…</m:t>
                    </m:r>
                    <m:sSub>
                      <m:sSubPr>
                        <m:ctrlPr>
                          <a:rPr lang="en-US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3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30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3000" i="1">
                        <a:latin typeface="Cambria Math"/>
                      </a:rPr>
                      <m:t>}</m:t>
                    </m:r>
                  </m:oMath>
                </a14:m>
                <a:r>
                  <a:rPr lang="en-US" sz="3000" dirty="0"/>
                  <a:t> </a:t>
                </a:r>
                <a:endParaRPr lang="en-US" sz="3000" dirty="0" smtClean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066800"/>
                <a:ext cx="4572000" cy="55399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61373" y="1753133"/>
                <a:ext cx="2289858" cy="14017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/>
                        </a:rPr>
                        <m:t>𝐴</m:t>
                      </m:r>
                      <m:r>
                        <a:rPr lang="en-US" sz="3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3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3000" i="1">
                              <a:latin typeface="Cambria Math"/>
                            </a:rPr>
                            <m:t>𝑖</m:t>
                          </m:r>
                          <m:r>
                            <a:rPr lang="en-US" sz="30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3000" i="1">
                              <a:latin typeface="Cambria Math"/>
                            </a:rPr>
                            <m:t>𝑁</m:t>
                          </m:r>
                          <m:r>
                            <a:rPr lang="en-US" sz="3000" i="1">
                              <a:latin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3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3000" i="1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000" i="1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373" y="1753133"/>
                <a:ext cx="2289858" cy="140173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3594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Sign/Magnitude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362200" y="1066800"/>
                <a:ext cx="4572000" cy="5539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>
                        <a:latin typeface="Cambria Math"/>
                      </a:rPr>
                      <m:t>𝐴</m:t>
                    </m:r>
                    <m:r>
                      <a:rPr lang="en-US" sz="3000" i="1">
                        <a:latin typeface="Cambria Math"/>
                      </a:rPr>
                      <m:t>:{</m:t>
                    </m:r>
                    <m:sSub>
                      <m:sSubPr>
                        <m:ctrlPr>
                          <a:rPr lang="en-US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3000" i="1">
                            <a:latin typeface="Cambria Math"/>
                          </a:rPr>
                          <m:t>𝑁</m:t>
                        </m:r>
                        <m:r>
                          <a:rPr lang="en-US" sz="3000" i="1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sz="3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3000" i="1">
                            <a:latin typeface="Cambria Math"/>
                          </a:rPr>
                          <m:t>𝑁</m:t>
                        </m:r>
                        <m:r>
                          <a:rPr lang="en-US" sz="3000" i="1">
                            <a:latin typeface="Cambria Math"/>
                          </a:rPr>
                          <m:t>−2</m:t>
                        </m:r>
                      </m:sub>
                    </m:sSub>
                    <m:r>
                      <a:rPr lang="en-US" sz="3000" i="1">
                        <a:latin typeface="Cambria Math"/>
                      </a:rPr>
                      <m:t>,…</m:t>
                    </m:r>
                    <m:sSub>
                      <m:sSubPr>
                        <m:ctrlPr>
                          <a:rPr lang="en-US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3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30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3000" i="1">
                        <a:latin typeface="Cambria Math"/>
                      </a:rPr>
                      <m:t>}</m:t>
                    </m:r>
                  </m:oMath>
                </a14:m>
                <a:r>
                  <a:rPr lang="en-US" sz="3000" dirty="0"/>
                  <a:t> </a:t>
                </a:r>
                <a:endParaRPr lang="en-US" sz="3000" dirty="0" smtClean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066800"/>
                <a:ext cx="4572000" cy="55399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219200" y="1295400"/>
            <a:ext cx="8534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US" b="1" i="1" dirty="0" smtClean="0"/>
          </a:p>
          <a:p>
            <a:pPr>
              <a:lnSpc>
                <a:spcPct val="90000"/>
              </a:lnSpc>
            </a:pPr>
            <a:endParaRPr lang="en-US" b="1" i="1" dirty="0" smtClean="0"/>
          </a:p>
          <a:p>
            <a:pPr>
              <a:lnSpc>
                <a:spcPct val="90000"/>
              </a:lnSpc>
            </a:pPr>
            <a:endParaRPr lang="en-US" b="1" i="1" dirty="0" smtClean="0"/>
          </a:p>
          <a:p>
            <a:pPr>
              <a:lnSpc>
                <a:spcPct val="90000"/>
              </a:lnSpc>
            </a:pPr>
            <a:endParaRPr lang="en-US" b="1" i="1" dirty="0" smtClean="0"/>
          </a:p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b="1" dirty="0" smtClean="0"/>
              <a:t>Example: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800" b="1" dirty="0" smtClean="0">
                <a:solidFill>
                  <a:srgbClr val="00B050"/>
                </a:solidFill>
              </a:rPr>
              <a:t>1</a:t>
            </a:r>
            <a:r>
              <a:rPr lang="en-US" sz="2800" b="1" dirty="0" smtClean="0">
                <a:solidFill>
                  <a:srgbClr val="0070C0"/>
                </a:solidFill>
              </a:rPr>
              <a:t>1</a:t>
            </a:r>
            <a:r>
              <a:rPr lang="en-US" sz="2800" b="1" dirty="0" smtClean="0">
                <a:solidFill>
                  <a:srgbClr val="FF0000"/>
                </a:solidFill>
              </a:rPr>
              <a:t>0</a:t>
            </a:r>
            <a:r>
              <a:rPr lang="en-US" sz="2800" b="1" dirty="0" smtClean="0"/>
              <a:t>1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	= (-1)</a:t>
            </a:r>
            <a:r>
              <a:rPr lang="en-US" sz="2800" b="1" baseline="30000" dirty="0" smtClean="0">
                <a:solidFill>
                  <a:srgbClr val="00B050"/>
                </a:solidFill>
              </a:rPr>
              <a:t>1</a:t>
            </a:r>
            <a:r>
              <a:rPr lang="en-US" sz="2800" dirty="0" smtClean="0"/>
              <a:t> × (</a:t>
            </a:r>
            <a:r>
              <a:rPr lang="en-US" sz="2800" b="1" dirty="0" smtClean="0">
                <a:solidFill>
                  <a:srgbClr val="0070C0"/>
                </a:solidFill>
              </a:rPr>
              <a:t>1</a:t>
            </a:r>
            <a:r>
              <a:rPr lang="en-US" sz="2800" dirty="0" smtClean="0"/>
              <a:t> × 2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+ </a:t>
            </a:r>
            <a:r>
              <a:rPr lang="en-US" sz="2800" b="1" dirty="0" smtClean="0">
                <a:solidFill>
                  <a:srgbClr val="FF0000"/>
                </a:solidFill>
              </a:rPr>
              <a:t>0</a:t>
            </a:r>
            <a:r>
              <a:rPr lang="en-US" sz="2800" dirty="0" smtClean="0"/>
              <a:t> × 2</a:t>
            </a:r>
            <a:r>
              <a:rPr lang="en-US" sz="2800" baseline="30000" dirty="0" smtClean="0"/>
              <a:t>1</a:t>
            </a:r>
            <a:r>
              <a:rPr lang="en-US" sz="2800" dirty="0" smtClean="0"/>
              <a:t> + </a:t>
            </a:r>
            <a:r>
              <a:rPr lang="en-US" sz="2800" b="1" dirty="0" smtClean="0"/>
              <a:t>1</a:t>
            </a:r>
            <a:r>
              <a:rPr lang="en-US" sz="2800" dirty="0" smtClean="0"/>
              <a:t> × 2</a:t>
            </a:r>
            <a:r>
              <a:rPr lang="en-US" sz="2800" baseline="30000" dirty="0" smtClean="0"/>
              <a:t>0</a:t>
            </a:r>
            <a:r>
              <a:rPr lang="en-US" sz="2800" dirty="0" smtClean="0"/>
              <a:t>)</a:t>
            </a:r>
            <a:endParaRPr lang="en-US" sz="2800" baseline="300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US" sz="2800" dirty="0" smtClean="0"/>
              <a:t>            	=  -</a:t>
            </a:r>
            <a:r>
              <a:rPr lang="en-US" sz="2800" dirty="0"/>
              <a:t>1 </a:t>
            </a:r>
            <a:r>
              <a:rPr lang="en-US" sz="2800" dirty="0" smtClean="0"/>
              <a:t>   × (</a:t>
            </a:r>
            <a:r>
              <a:rPr lang="en-US" sz="2800" b="1" dirty="0" smtClean="0">
                <a:solidFill>
                  <a:srgbClr val="0070C0"/>
                </a:solidFill>
              </a:rPr>
              <a:t>4</a:t>
            </a:r>
            <a:r>
              <a:rPr lang="en-US" sz="2800" dirty="0" smtClean="0"/>
              <a:t>      +    </a:t>
            </a:r>
            <a:r>
              <a:rPr lang="en-US" sz="2800" b="1" dirty="0" smtClean="0">
                <a:solidFill>
                  <a:srgbClr val="FF0000"/>
                </a:solidFill>
              </a:rPr>
              <a:t>0</a:t>
            </a:r>
            <a:r>
              <a:rPr lang="en-US" sz="2800" dirty="0" smtClean="0"/>
              <a:t>     +     </a:t>
            </a:r>
            <a:r>
              <a:rPr lang="en-US" sz="2800" b="1" dirty="0" smtClean="0"/>
              <a:t>1</a:t>
            </a:r>
            <a:r>
              <a:rPr lang="en-US" sz="2800" dirty="0" smtClean="0"/>
              <a:t>)</a:t>
            </a:r>
          </a:p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sz="2800" dirty="0" smtClean="0"/>
              <a:t>                	=  -5</a:t>
            </a:r>
            <a:endParaRPr lang="en-US" sz="2800" b="1" dirty="0" smtClean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667000" y="1773382"/>
                <a:ext cx="4000775" cy="14890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𝐴</m:t>
                      </m:r>
                      <m:r>
                        <a:rPr lang="en-US" sz="32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/>
                            </a:rPr>
                            <m:t>(−1)</m:t>
                          </m:r>
                        </m:e>
                        <m:sup>
                          <m:sSub>
                            <m:sSubPr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sz="3200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sup>
                      </m:sSup>
                      <m:nary>
                        <m:naryPr>
                          <m:chr m:val="∑"/>
                          <m:limLoc m:val="undOvr"/>
                          <m:ctrlPr>
                            <a:rPr lang="en-US" sz="32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/>
                            </a:rPr>
                            <m:t>𝑖</m:t>
                          </m:r>
                          <m:r>
                            <a:rPr lang="en-US" sz="32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3200" i="1">
                              <a:latin typeface="Cambria Math"/>
                            </a:rPr>
                            <m:t>𝑁</m:t>
                          </m:r>
                          <m:r>
                            <a:rPr lang="en-US" sz="3200" i="1">
                              <a:latin typeface="Cambria Math"/>
                            </a:rPr>
                            <m:t>−2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773382"/>
                <a:ext cx="4000775" cy="148906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4179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+mj-lt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+mj-lt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+mj-lt"/>
            </a:endParaRPr>
          </a:p>
        </p:txBody>
      </p:sp>
      <p:sp>
        <p:nvSpPr>
          <p:cNvPr id="6247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</a:rPr>
              <a:t>Problems: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Addition doesn’t work, for example -6 + 6:</a:t>
            </a: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+mj-lt"/>
              </a:rPr>
              <a:t>              1110                   </a:t>
            </a: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+mj-lt"/>
              </a:rPr>
              <a:t>           + 0110</a:t>
            </a: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+mj-lt"/>
              </a:rPr>
              <a:t>            10100 </a:t>
            </a:r>
            <a:r>
              <a:rPr lang="en-US" sz="3200" b="1" dirty="0">
                <a:solidFill>
                  <a:srgbClr val="FF0000"/>
                </a:solidFill>
                <a:latin typeface="+mj-lt"/>
              </a:rPr>
              <a:t>(wrong</a:t>
            </a:r>
            <a:r>
              <a:rPr lang="en-US" sz="3200" b="1" dirty="0" smtClean="0">
                <a:solidFill>
                  <a:srgbClr val="FF0000"/>
                </a:solidFill>
                <a:latin typeface="+mj-lt"/>
              </a:rPr>
              <a:t>!)</a:t>
            </a:r>
          </a:p>
          <a:p>
            <a:pPr marL="342900" indent="-342900">
              <a:spcBef>
                <a:spcPct val="20000"/>
              </a:spcBef>
            </a:pPr>
            <a:endParaRPr lang="en-US" sz="1600" dirty="0">
              <a:solidFill>
                <a:schemeClr val="accent2"/>
              </a:solidFill>
              <a:latin typeface="+mj-lt"/>
            </a:endParaRP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Two representations of 0 (± 0):</a:t>
            </a: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+mj-lt"/>
              </a:rPr>
              <a:t>              1000                   </a:t>
            </a: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+mj-lt"/>
              </a:rPr>
              <a:t>              0000</a:t>
            </a:r>
          </a:p>
          <a:p>
            <a:pPr marL="342900" indent="-342900">
              <a:spcBef>
                <a:spcPct val="20000"/>
              </a:spcBef>
            </a:pPr>
            <a:endParaRPr lang="en-US" sz="3200" dirty="0">
              <a:latin typeface="+mj-lt"/>
            </a:endParaRPr>
          </a:p>
        </p:txBody>
      </p:sp>
      <p:sp>
        <p:nvSpPr>
          <p:cNvPr id="6247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1447800" y="32766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Sign/Magnitude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8005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349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1066800"/>
            <a:ext cx="8534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Don’t have same problems as sign/magnitude numbers: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3200" b="1" dirty="0">
                <a:latin typeface="+mj-lt"/>
              </a:rPr>
              <a:t>Addition works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3200" b="1" dirty="0">
                <a:latin typeface="+mj-lt"/>
              </a:rPr>
              <a:t>Single representation for 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8206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+mj-lt"/>
              </a:rPr>
              <a:t>Most significant bit (</a:t>
            </a:r>
            <a:r>
              <a:rPr lang="en-US" sz="3200" dirty="0" err="1" smtClean="0">
                <a:latin typeface="+mj-lt"/>
              </a:rPr>
              <a:t>msb</a:t>
            </a:r>
            <a:r>
              <a:rPr lang="en-US" sz="3200" dirty="0" smtClean="0">
                <a:latin typeface="+mj-lt"/>
              </a:rPr>
              <a:t>) </a:t>
            </a:r>
            <a:r>
              <a:rPr lang="en-US" sz="3200" dirty="0">
                <a:latin typeface="+mj-lt"/>
              </a:rPr>
              <a:t>has value of </a:t>
            </a:r>
            <a:r>
              <a:rPr lang="en-US" sz="3200" b="1" dirty="0">
                <a:solidFill>
                  <a:srgbClr val="FF0000"/>
                </a:solidFill>
                <a:latin typeface="+mj-lt"/>
              </a:rPr>
              <a:t>-</a:t>
            </a:r>
            <a:r>
              <a:rPr lang="en-US" sz="3200" dirty="0" smtClean="0">
                <a:latin typeface="+mj-lt"/>
              </a:rPr>
              <a:t>2</a:t>
            </a:r>
            <a:r>
              <a:rPr lang="en-US" sz="3200" i="1" baseline="30000" dirty="0" smtClean="0">
                <a:latin typeface="+mj-lt"/>
              </a:rPr>
              <a:t>N</a:t>
            </a:r>
            <a:r>
              <a:rPr lang="en-US" sz="3200" baseline="30000" dirty="0" smtClean="0">
                <a:latin typeface="+mj-lt"/>
              </a:rPr>
              <a:t>-1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/>
              <a:t>For example, a 4-bit 2’s complement number:</a:t>
            </a:r>
            <a:endParaRPr lang="en-US" sz="3200" baseline="300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638164"/>
              </p:ext>
            </p:extLst>
          </p:nvPr>
        </p:nvGraphicFramePr>
        <p:xfrm>
          <a:off x="2743200" y="2676792"/>
          <a:ext cx="2514600" cy="1819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5" name="Visio" r:id="rId6" imgW="1296425" imgH="937676" progId="Visio.Drawing.11">
                  <p:embed/>
                </p:oleObj>
              </mc:Choice>
              <mc:Fallback>
                <p:oleObj name="Visio" r:id="rId6" imgW="1296425" imgH="937676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43200" y="2676792"/>
                        <a:ext cx="2514600" cy="1819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96061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+mj-lt"/>
              </a:rPr>
              <a:t>Most significant bit (</a:t>
            </a:r>
            <a:r>
              <a:rPr lang="en-US" sz="3200" dirty="0" err="1" smtClean="0">
                <a:latin typeface="+mj-lt"/>
              </a:rPr>
              <a:t>msb</a:t>
            </a:r>
            <a:r>
              <a:rPr lang="en-US" sz="3200" dirty="0" smtClean="0">
                <a:latin typeface="+mj-lt"/>
              </a:rPr>
              <a:t>) </a:t>
            </a:r>
            <a:r>
              <a:rPr lang="en-US" sz="3200" dirty="0">
                <a:latin typeface="+mj-lt"/>
              </a:rPr>
              <a:t>has value of </a:t>
            </a:r>
            <a:r>
              <a:rPr lang="en-US" sz="3200" b="1" dirty="0">
                <a:solidFill>
                  <a:srgbClr val="FF0000"/>
                </a:solidFill>
                <a:latin typeface="+mj-lt"/>
              </a:rPr>
              <a:t>-</a:t>
            </a:r>
            <a:r>
              <a:rPr lang="en-US" sz="3200" dirty="0" smtClean="0">
                <a:latin typeface="+mj-lt"/>
              </a:rPr>
              <a:t>2</a:t>
            </a:r>
            <a:r>
              <a:rPr lang="en-US" sz="3200" i="1" baseline="30000" dirty="0" smtClean="0">
                <a:latin typeface="+mj-lt"/>
              </a:rPr>
              <a:t>N</a:t>
            </a:r>
            <a:r>
              <a:rPr lang="en-US" sz="3200" baseline="30000" dirty="0" smtClean="0">
                <a:latin typeface="+mj-lt"/>
              </a:rPr>
              <a:t>-1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/>
              <a:t>For example, a 4-bit 2’s complement number: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baseline="300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baseline="30000" dirty="0" smtClean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baseline="300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baseline="30000" dirty="0" smtClean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baseline="300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baseline="30000" dirty="0" smtClean="0">
              <a:latin typeface="+mj-lt"/>
            </a:endParaRPr>
          </a:p>
          <a:p>
            <a:pPr>
              <a:spcBef>
                <a:spcPct val="20000"/>
              </a:spcBef>
            </a:pPr>
            <a:endParaRPr lang="en-US" sz="3200" baseline="30000" dirty="0" smtClean="0">
              <a:latin typeface="+mj-lt"/>
            </a:endParaRPr>
          </a:p>
          <a:p>
            <a:pPr>
              <a:spcBef>
                <a:spcPct val="20000"/>
              </a:spcBef>
            </a:pPr>
            <a:r>
              <a:rPr lang="en-US" sz="3200" baseline="30000" dirty="0" smtClean="0">
                <a:latin typeface="+mj-lt"/>
              </a:rPr>
              <a:t>	        </a:t>
            </a:r>
            <a:r>
              <a:rPr lang="en-US" sz="3200" b="1" dirty="0" smtClean="0">
                <a:solidFill>
                  <a:srgbClr val="0070C0"/>
                </a:solidFill>
                <a:latin typeface="+mj-lt"/>
              </a:rPr>
              <a:t>Value</a:t>
            </a:r>
            <a:r>
              <a:rPr lang="en-US" sz="3200" dirty="0" smtClean="0">
                <a:latin typeface="+mj-lt"/>
              </a:rPr>
              <a:t> = -8 + 2 + 1 = -5</a:t>
            </a:r>
          </a:p>
          <a:p>
            <a:pPr>
              <a:spcBef>
                <a:spcPct val="20000"/>
              </a:spcBef>
            </a:pPr>
            <a:r>
              <a:rPr lang="en-US" sz="2400" dirty="0" smtClean="0">
                <a:latin typeface="+mj-lt"/>
              </a:rPr>
              <a:t>   (We’ll show another way to find this value in a moment.)</a:t>
            </a:r>
            <a:endParaRPr lang="en-US" sz="24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293112"/>
            <a:ext cx="2438400" cy="220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69510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err="1" smtClean="0">
                <a:latin typeface="+mj-lt"/>
              </a:rPr>
              <a:t>msb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>
                <a:latin typeface="+mj-lt"/>
              </a:rPr>
              <a:t>has value of </a:t>
            </a:r>
            <a:r>
              <a:rPr lang="en-US" sz="3200" b="1" dirty="0">
                <a:latin typeface="+mj-lt"/>
              </a:rPr>
              <a:t>-</a:t>
            </a:r>
            <a:r>
              <a:rPr lang="en-US" sz="3200" dirty="0" smtClean="0">
                <a:latin typeface="+mj-lt"/>
              </a:rPr>
              <a:t>2</a:t>
            </a:r>
            <a:r>
              <a:rPr lang="en-US" sz="3200" i="1" baseline="30000" dirty="0" smtClean="0">
                <a:latin typeface="+mj-lt"/>
              </a:rPr>
              <a:t>N</a:t>
            </a:r>
            <a:r>
              <a:rPr lang="en-US" sz="3200" baseline="30000" dirty="0" smtClean="0">
                <a:latin typeface="+mj-lt"/>
              </a:rPr>
              <a:t>-1</a:t>
            </a: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Most positive 4-bit number: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Most negative 4-bit number: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The most significant bit still indicates the sign (1 = negative, 0 = positive)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Range of an </a:t>
            </a:r>
            <a:r>
              <a:rPr lang="en-US" sz="3200" i="1" dirty="0">
                <a:latin typeface="+mj-lt"/>
              </a:rPr>
              <a:t>N</a:t>
            </a:r>
            <a:r>
              <a:rPr lang="en-US" sz="3200" dirty="0">
                <a:latin typeface="+mj-lt"/>
              </a:rPr>
              <a:t>-bit two’s </a:t>
            </a:r>
            <a:r>
              <a:rPr lang="en-US" sz="3200" dirty="0" smtClean="0">
                <a:latin typeface="+mj-lt"/>
              </a:rPr>
              <a:t>complement </a:t>
            </a:r>
            <a:r>
              <a:rPr lang="en-US" sz="3200" dirty="0">
                <a:latin typeface="+mj-lt"/>
              </a:rPr>
              <a:t>number:</a:t>
            </a:r>
          </a:p>
        </p:txBody>
      </p:sp>
    </p:spTree>
    <p:extLst>
      <p:ext uri="{BB962C8B-B14F-4D97-AF65-F5344CB8AC3E}">
        <p14:creationId xmlns:p14="http://schemas.microsoft.com/office/powerpoint/2010/main" val="590993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2970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1000" y="1181100"/>
            <a:ext cx="4419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</a:rPr>
              <a:t>Hiding details when they aren’t important</a:t>
            </a:r>
          </a:p>
        </p:txBody>
      </p:sp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569" y="998227"/>
            <a:ext cx="3528431" cy="486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Abstraction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610600" y="1371600"/>
            <a:ext cx="0" cy="4191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7565609" y="331089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Abstraction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0551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err="1">
                <a:latin typeface="+mj-lt"/>
              </a:rPr>
              <a:t>m</a:t>
            </a:r>
            <a:r>
              <a:rPr lang="en-US" sz="3200" dirty="0" err="1" smtClean="0">
                <a:latin typeface="+mj-lt"/>
              </a:rPr>
              <a:t>sb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>
                <a:latin typeface="+mj-lt"/>
              </a:rPr>
              <a:t>has value of </a:t>
            </a:r>
            <a:r>
              <a:rPr lang="en-US" sz="3200" b="1" dirty="0">
                <a:latin typeface="+mj-lt"/>
              </a:rPr>
              <a:t>-</a:t>
            </a:r>
            <a:r>
              <a:rPr lang="en-US" sz="3200" dirty="0" smtClean="0">
                <a:latin typeface="+mj-lt"/>
              </a:rPr>
              <a:t>2</a:t>
            </a:r>
            <a:r>
              <a:rPr lang="en-US" sz="3200" i="1" baseline="30000" dirty="0" smtClean="0">
                <a:latin typeface="+mj-lt"/>
              </a:rPr>
              <a:t>N</a:t>
            </a:r>
            <a:r>
              <a:rPr lang="en-US" sz="3200" baseline="30000" dirty="0" smtClean="0">
                <a:latin typeface="+mj-lt"/>
              </a:rPr>
              <a:t>-1</a:t>
            </a:r>
            <a:endParaRPr lang="en-US" sz="32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+mj-lt"/>
              </a:rPr>
              <a:t>Most </a:t>
            </a:r>
            <a:r>
              <a:rPr lang="en-US" sz="3200" dirty="0">
                <a:latin typeface="+mj-lt"/>
              </a:rPr>
              <a:t>positive 4-bit number</a:t>
            </a:r>
            <a:r>
              <a:rPr lang="en-US" sz="3200" dirty="0" smtClean="0">
                <a:latin typeface="+mj-lt"/>
              </a:rPr>
              <a:t>: </a:t>
            </a:r>
            <a:r>
              <a:rPr lang="en-US" sz="3200" b="1" dirty="0" smtClean="0">
                <a:solidFill>
                  <a:srgbClr val="0070C0"/>
                </a:solidFill>
                <a:latin typeface="+mj-lt"/>
              </a:rPr>
              <a:t>0111</a:t>
            </a:r>
            <a:endParaRPr lang="en-US" sz="3200" dirty="0">
              <a:solidFill>
                <a:srgbClr val="0070C0"/>
              </a:solidFill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Most negative 4-bit number</a:t>
            </a:r>
            <a:r>
              <a:rPr lang="en-US" sz="3200" dirty="0" smtClean="0">
                <a:latin typeface="+mj-lt"/>
              </a:rPr>
              <a:t>: </a:t>
            </a:r>
            <a:r>
              <a:rPr lang="en-US" sz="3200" b="1" dirty="0" smtClean="0">
                <a:solidFill>
                  <a:srgbClr val="0070C0"/>
                </a:solidFill>
                <a:latin typeface="+mj-lt"/>
              </a:rPr>
              <a:t>1000</a:t>
            </a:r>
            <a:endParaRPr lang="en-US" sz="3200" dirty="0">
              <a:solidFill>
                <a:srgbClr val="0070C0"/>
              </a:solidFill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The most significant bit still indicates the sign (1 = negative, 0 = positive)</a:t>
            </a:r>
          </a:p>
          <a:p>
            <a:pPr marL="342900" lvl="1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Range of an </a:t>
            </a:r>
            <a:r>
              <a:rPr lang="en-US" sz="3200" i="1" dirty="0">
                <a:latin typeface="+mj-lt"/>
              </a:rPr>
              <a:t>N</a:t>
            </a:r>
            <a:r>
              <a:rPr lang="en-US" sz="3200" dirty="0">
                <a:latin typeface="+mj-lt"/>
              </a:rPr>
              <a:t>-bit two’s </a:t>
            </a:r>
            <a:r>
              <a:rPr lang="en-US" sz="3200" dirty="0" smtClean="0">
                <a:latin typeface="+mj-lt"/>
              </a:rPr>
              <a:t>complement </a:t>
            </a:r>
            <a:r>
              <a:rPr lang="en-US" sz="3200" dirty="0">
                <a:latin typeface="+mj-lt"/>
              </a:rPr>
              <a:t>number</a:t>
            </a:r>
            <a:r>
              <a:rPr lang="en-US" sz="3200" dirty="0" smtClean="0">
                <a:latin typeface="+mj-lt"/>
              </a:rPr>
              <a:t>:</a:t>
            </a:r>
          </a:p>
          <a:p>
            <a:pPr marL="0" lvl="1">
              <a:spcBef>
                <a:spcPct val="20000"/>
              </a:spcBef>
            </a:pPr>
            <a:r>
              <a:rPr lang="en-US" sz="3200" b="1" dirty="0" smtClean="0">
                <a:solidFill>
                  <a:schemeClr val="accent1"/>
                </a:solidFill>
                <a:latin typeface="+mj-lt"/>
              </a:rPr>
              <a:t>                        </a:t>
            </a:r>
            <a:r>
              <a:rPr lang="en-US" sz="3200" b="1" dirty="0" smtClean="0">
                <a:solidFill>
                  <a:srgbClr val="0070C0"/>
                </a:solidFill>
                <a:latin typeface="+mj-lt"/>
              </a:rPr>
              <a:t>[-(2</a:t>
            </a:r>
            <a:r>
              <a:rPr lang="en-US" sz="3200" b="1" baseline="30000" dirty="0" smtClean="0">
                <a:solidFill>
                  <a:srgbClr val="0070C0"/>
                </a:solidFill>
                <a:latin typeface="+mj-lt"/>
              </a:rPr>
              <a:t>N-1</a:t>
            </a:r>
            <a:r>
              <a:rPr lang="en-US" sz="3200" b="1" dirty="0" smtClean="0">
                <a:solidFill>
                  <a:srgbClr val="0070C0"/>
                </a:solidFill>
                <a:latin typeface="+mj-lt"/>
              </a:rPr>
              <a:t>), 2</a:t>
            </a:r>
            <a:r>
              <a:rPr lang="en-US" sz="3200" b="1" baseline="30000" dirty="0" smtClean="0">
                <a:solidFill>
                  <a:srgbClr val="0070C0"/>
                </a:solidFill>
                <a:latin typeface="+mj-lt"/>
              </a:rPr>
              <a:t>N-1</a:t>
            </a:r>
            <a:r>
              <a:rPr lang="en-US" sz="3200" b="1" dirty="0" smtClean="0">
                <a:solidFill>
                  <a:srgbClr val="0070C0"/>
                </a:solidFill>
                <a:latin typeface="+mj-lt"/>
              </a:rPr>
              <a:t>-1]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1423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1219200" y="1295400"/>
            <a:ext cx="7239000" cy="4648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endParaRPr lang="en-US" b="1" i="1" dirty="0" smtClean="0"/>
          </a:p>
          <a:p>
            <a:pPr eaLnBrk="1" hangingPunct="1">
              <a:lnSpc>
                <a:spcPct val="90000"/>
              </a:lnSpc>
            </a:pPr>
            <a:endParaRPr lang="en-US" b="1" i="1" dirty="0"/>
          </a:p>
          <a:p>
            <a:pPr eaLnBrk="1" hangingPunct="1">
              <a:lnSpc>
                <a:spcPct val="90000"/>
              </a:lnSpc>
            </a:pPr>
            <a:endParaRPr lang="en-US" b="1" i="1" dirty="0" smtClean="0"/>
          </a:p>
          <a:p>
            <a:pPr eaLnBrk="1" hangingPunct="1">
              <a:lnSpc>
                <a:spcPct val="90000"/>
              </a:lnSpc>
            </a:pPr>
            <a:endParaRPr lang="en-US" b="1" i="1" dirty="0" smtClean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 smtClean="0"/>
              <a:t>Example: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800" b="1" dirty="0" smtClean="0">
                <a:solidFill>
                  <a:srgbClr val="00B050"/>
                </a:solidFill>
              </a:rPr>
              <a:t>1</a:t>
            </a:r>
            <a:r>
              <a:rPr lang="en-US" sz="2800" b="1" dirty="0" smtClean="0">
                <a:solidFill>
                  <a:srgbClr val="0070C0"/>
                </a:solidFill>
              </a:rPr>
              <a:t>1</a:t>
            </a:r>
            <a:r>
              <a:rPr lang="en-US" sz="2800" b="1" dirty="0" smtClean="0">
                <a:solidFill>
                  <a:srgbClr val="FF0000"/>
                </a:solidFill>
              </a:rPr>
              <a:t>0</a:t>
            </a:r>
            <a:r>
              <a:rPr lang="en-US" sz="2800" b="1" dirty="0" smtClean="0"/>
              <a:t>1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	= </a:t>
            </a:r>
            <a:r>
              <a:rPr lang="en-US" sz="2800" b="1" dirty="0">
                <a:solidFill>
                  <a:srgbClr val="00B050"/>
                </a:solidFill>
              </a:rPr>
              <a:t>1</a:t>
            </a:r>
            <a:r>
              <a:rPr lang="en-US" sz="2800" dirty="0"/>
              <a:t> × </a:t>
            </a:r>
            <a:r>
              <a:rPr lang="en-US" sz="2800" dirty="0" smtClean="0"/>
              <a:t>2</a:t>
            </a:r>
            <a:r>
              <a:rPr lang="en-US" sz="2800" baseline="30000" dirty="0" smtClean="0"/>
              <a:t>3</a:t>
            </a:r>
            <a:r>
              <a:rPr lang="en-US" sz="2800" b="1" dirty="0" smtClean="0"/>
              <a:t> </a:t>
            </a:r>
            <a:r>
              <a:rPr lang="en-US" sz="2800" dirty="0" smtClean="0"/>
              <a:t>+ </a:t>
            </a:r>
            <a:r>
              <a:rPr lang="en-US" sz="2800" b="1" dirty="0">
                <a:solidFill>
                  <a:srgbClr val="0070C0"/>
                </a:solidFill>
              </a:rPr>
              <a:t>1</a:t>
            </a:r>
            <a:r>
              <a:rPr lang="en-US" sz="2800" dirty="0"/>
              <a:t> × </a:t>
            </a:r>
            <a:r>
              <a:rPr lang="en-US" sz="2800" dirty="0" smtClean="0"/>
              <a:t>2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</a:t>
            </a:r>
            <a:r>
              <a:rPr lang="en-US" sz="2800" dirty="0"/>
              <a:t>+ </a:t>
            </a:r>
            <a:r>
              <a:rPr lang="en-US" sz="2800" b="1" dirty="0" smtClean="0">
                <a:solidFill>
                  <a:srgbClr val="FF0000"/>
                </a:solidFill>
              </a:rPr>
              <a:t>0</a:t>
            </a:r>
            <a:r>
              <a:rPr lang="en-US" sz="2800" dirty="0" smtClean="0"/>
              <a:t> </a:t>
            </a:r>
            <a:r>
              <a:rPr lang="en-US" sz="2800" dirty="0"/>
              <a:t>× </a:t>
            </a:r>
            <a:r>
              <a:rPr lang="en-US" sz="2800" dirty="0" smtClean="0"/>
              <a:t>2</a:t>
            </a:r>
            <a:r>
              <a:rPr lang="en-US" sz="2800" baseline="30000" dirty="0" smtClean="0"/>
              <a:t>1</a:t>
            </a:r>
            <a:r>
              <a:rPr lang="en-US" sz="2800" dirty="0" smtClean="0"/>
              <a:t> + </a:t>
            </a:r>
            <a:r>
              <a:rPr lang="en-US" sz="2800" b="1" dirty="0" smtClean="0"/>
              <a:t>1</a:t>
            </a:r>
            <a:r>
              <a:rPr lang="en-US" sz="2800" dirty="0" smtClean="0"/>
              <a:t> </a:t>
            </a:r>
            <a:r>
              <a:rPr lang="en-US" sz="2800" dirty="0"/>
              <a:t>× </a:t>
            </a:r>
            <a:r>
              <a:rPr lang="en-US" sz="2800" dirty="0" smtClean="0"/>
              <a:t>2</a:t>
            </a:r>
            <a:r>
              <a:rPr lang="en-US" sz="2800" baseline="30000" dirty="0" smtClean="0"/>
              <a:t>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800" dirty="0" smtClean="0"/>
              <a:t>            	= 8     +     4      +    0     +    1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 </a:t>
            </a:r>
            <a:r>
              <a:rPr lang="en-US" sz="2800" dirty="0" smtClean="0"/>
              <a:t>               	= 13</a:t>
            </a:r>
            <a:endParaRPr lang="en-US" sz="2800" b="1" dirty="0" smtClean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Unsigned Binary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362200" y="1066800"/>
                <a:ext cx="4572000" cy="5539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>
                        <a:latin typeface="Cambria Math"/>
                      </a:rPr>
                      <m:t>𝐴</m:t>
                    </m:r>
                    <m:r>
                      <a:rPr lang="en-US" sz="3000" i="1">
                        <a:latin typeface="Cambria Math"/>
                      </a:rPr>
                      <m:t>:{</m:t>
                    </m:r>
                    <m:sSub>
                      <m:sSubPr>
                        <m:ctrlPr>
                          <a:rPr lang="en-US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3000" i="1">
                            <a:latin typeface="Cambria Math"/>
                          </a:rPr>
                          <m:t>𝑁</m:t>
                        </m:r>
                        <m:r>
                          <a:rPr lang="en-US" sz="3000" i="1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sz="3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3000" i="1">
                            <a:latin typeface="Cambria Math"/>
                          </a:rPr>
                          <m:t>𝑁</m:t>
                        </m:r>
                        <m:r>
                          <a:rPr lang="en-US" sz="3000" i="1">
                            <a:latin typeface="Cambria Math"/>
                          </a:rPr>
                          <m:t>−2</m:t>
                        </m:r>
                      </m:sub>
                    </m:sSub>
                    <m:r>
                      <a:rPr lang="en-US" sz="3000" i="1">
                        <a:latin typeface="Cambria Math"/>
                      </a:rPr>
                      <m:t>,…</m:t>
                    </m:r>
                    <m:sSub>
                      <m:sSubPr>
                        <m:ctrlPr>
                          <a:rPr lang="en-US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3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30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3000" i="1">
                        <a:latin typeface="Cambria Math"/>
                      </a:rPr>
                      <m:t>}</m:t>
                    </m:r>
                  </m:oMath>
                </a14:m>
                <a:r>
                  <a:rPr lang="en-US" sz="3000" dirty="0"/>
                  <a:t> </a:t>
                </a:r>
                <a:endParaRPr lang="en-US" sz="3000" dirty="0" smtClean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066800"/>
                <a:ext cx="4572000" cy="55399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61373" y="1753133"/>
                <a:ext cx="2289858" cy="14017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/>
                        </a:rPr>
                        <m:t>𝐴</m:t>
                      </m:r>
                      <m:r>
                        <a:rPr lang="en-US" sz="3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3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3000" i="1">
                              <a:latin typeface="Cambria Math"/>
                            </a:rPr>
                            <m:t>𝑖</m:t>
                          </m:r>
                          <m:r>
                            <a:rPr lang="en-US" sz="30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3000" i="1">
                              <a:latin typeface="Cambria Math"/>
                            </a:rPr>
                            <m:t>𝑁</m:t>
                          </m:r>
                          <m:r>
                            <a:rPr lang="en-US" sz="3000" i="1">
                              <a:latin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3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3000" i="1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000" i="1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373" y="1753133"/>
                <a:ext cx="2289858" cy="140173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7938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447800" y="1295400"/>
            <a:ext cx="8534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US" b="1" i="1" dirty="0" smtClean="0"/>
          </a:p>
          <a:p>
            <a:pPr>
              <a:lnSpc>
                <a:spcPct val="90000"/>
              </a:lnSpc>
            </a:pPr>
            <a:endParaRPr lang="en-US" b="1" i="1" dirty="0" smtClean="0"/>
          </a:p>
          <a:p>
            <a:pPr>
              <a:lnSpc>
                <a:spcPct val="90000"/>
              </a:lnSpc>
            </a:pPr>
            <a:endParaRPr lang="en-US" b="1" i="1" dirty="0" smtClean="0"/>
          </a:p>
          <a:p>
            <a:pPr>
              <a:lnSpc>
                <a:spcPct val="90000"/>
              </a:lnSpc>
            </a:pPr>
            <a:endParaRPr lang="en-US" b="1" i="1" dirty="0" smtClean="0"/>
          </a:p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b="1" dirty="0" smtClean="0"/>
              <a:t>Example: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800" b="1" dirty="0" smtClean="0">
                <a:solidFill>
                  <a:srgbClr val="00B050"/>
                </a:solidFill>
              </a:rPr>
              <a:t>1</a:t>
            </a:r>
            <a:r>
              <a:rPr lang="en-US" sz="2800" b="1" dirty="0" smtClean="0">
                <a:solidFill>
                  <a:srgbClr val="0070C0"/>
                </a:solidFill>
              </a:rPr>
              <a:t>1</a:t>
            </a:r>
            <a:r>
              <a:rPr lang="en-US" sz="2800" b="1" dirty="0" smtClean="0">
                <a:solidFill>
                  <a:srgbClr val="FF0000"/>
                </a:solidFill>
              </a:rPr>
              <a:t>0</a:t>
            </a:r>
            <a:r>
              <a:rPr lang="en-US" sz="2800" b="1" dirty="0" smtClean="0"/>
              <a:t>1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	= </a:t>
            </a:r>
            <a:r>
              <a:rPr lang="en-US" sz="2800" b="1" dirty="0" smtClean="0">
                <a:solidFill>
                  <a:srgbClr val="00B050"/>
                </a:solidFill>
              </a:rPr>
              <a:t>1</a:t>
            </a:r>
            <a:r>
              <a:rPr lang="en-US" sz="2800" dirty="0" smtClean="0"/>
              <a:t> × (-2</a:t>
            </a:r>
            <a:r>
              <a:rPr lang="en-US" sz="2800" baseline="30000" dirty="0" smtClean="0"/>
              <a:t>3</a:t>
            </a:r>
            <a:r>
              <a:rPr lang="en-US" sz="2800" dirty="0" smtClean="0"/>
              <a:t>)</a:t>
            </a:r>
            <a:r>
              <a:rPr lang="en-US" sz="2800" b="1" dirty="0" smtClean="0"/>
              <a:t> </a:t>
            </a:r>
            <a:r>
              <a:rPr lang="en-US" sz="2800" dirty="0" smtClean="0"/>
              <a:t>+ [ </a:t>
            </a:r>
            <a:r>
              <a:rPr lang="en-US" sz="2800" b="1" dirty="0" smtClean="0">
                <a:solidFill>
                  <a:srgbClr val="0070C0"/>
                </a:solidFill>
              </a:rPr>
              <a:t>1</a:t>
            </a:r>
            <a:r>
              <a:rPr lang="en-US" sz="2800" dirty="0" smtClean="0"/>
              <a:t> × 2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+ </a:t>
            </a:r>
            <a:r>
              <a:rPr lang="en-US" sz="2800" b="1" dirty="0" smtClean="0">
                <a:solidFill>
                  <a:srgbClr val="FF0000"/>
                </a:solidFill>
              </a:rPr>
              <a:t>0</a:t>
            </a:r>
            <a:r>
              <a:rPr lang="en-US" sz="2800" dirty="0" smtClean="0"/>
              <a:t> × 2</a:t>
            </a:r>
            <a:r>
              <a:rPr lang="en-US" sz="2800" baseline="30000" dirty="0" smtClean="0"/>
              <a:t>1</a:t>
            </a:r>
            <a:r>
              <a:rPr lang="en-US" sz="2800" dirty="0" smtClean="0"/>
              <a:t> + </a:t>
            </a:r>
            <a:r>
              <a:rPr lang="en-US" sz="2800" b="1" dirty="0" smtClean="0"/>
              <a:t>1</a:t>
            </a:r>
            <a:r>
              <a:rPr lang="en-US" sz="2800" dirty="0" smtClean="0"/>
              <a:t> × 2</a:t>
            </a:r>
            <a:r>
              <a:rPr lang="en-US" sz="2800" baseline="30000" dirty="0" smtClean="0"/>
              <a:t>0</a:t>
            </a:r>
            <a:r>
              <a:rPr lang="en-US" sz="2800" dirty="0"/>
              <a:t> </a:t>
            </a:r>
            <a:r>
              <a:rPr lang="en-US" sz="2800" dirty="0" smtClean="0"/>
              <a:t>]</a:t>
            </a:r>
            <a:endParaRPr lang="en-US" sz="2800" baseline="300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US" sz="2800" dirty="0" smtClean="0"/>
              <a:t>            	= </a:t>
            </a:r>
            <a:r>
              <a:rPr lang="en-US" sz="2800" b="1" dirty="0" smtClean="0">
                <a:solidFill>
                  <a:srgbClr val="00B050"/>
                </a:solidFill>
              </a:rPr>
              <a:t>-8</a:t>
            </a:r>
            <a:r>
              <a:rPr lang="en-US" sz="2800" dirty="0" smtClean="0"/>
              <a:t>           </a:t>
            </a:r>
            <a:r>
              <a:rPr lang="en-US" sz="2800" dirty="0"/>
              <a:t>+ </a:t>
            </a:r>
            <a:r>
              <a:rPr lang="en-US" sz="2800" dirty="0" smtClean="0"/>
              <a:t> [ </a:t>
            </a:r>
            <a:r>
              <a:rPr lang="en-US" sz="2800" b="1" dirty="0" smtClean="0">
                <a:solidFill>
                  <a:srgbClr val="0070C0"/>
                </a:solidFill>
              </a:rPr>
              <a:t>4</a:t>
            </a:r>
            <a:r>
              <a:rPr lang="en-US" sz="2800" dirty="0" smtClean="0"/>
              <a:t>      +    </a:t>
            </a:r>
            <a:r>
              <a:rPr lang="en-US" sz="2800" b="1" dirty="0" smtClean="0">
                <a:solidFill>
                  <a:srgbClr val="FF0000"/>
                </a:solidFill>
              </a:rPr>
              <a:t>0</a:t>
            </a:r>
            <a:r>
              <a:rPr lang="en-US" sz="2800" dirty="0" smtClean="0"/>
              <a:t>     +     </a:t>
            </a:r>
            <a:r>
              <a:rPr lang="en-US" sz="2800" b="1" dirty="0" smtClean="0"/>
              <a:t>1 </a:t>
            </a:r>
            <a:r>
              <a:rPr lang="en-US" sz="2800" dirty="0"/>
              <a:t>]</a:t>
            </a:r>
            <a:endParaRPr lang="en-US" sz="2800" b="1" dirty="0" smtClean="0"/>
          </a:p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sz="2800" dirty="0" smtClean="0"/>
              <a:t>                	= -3</a:t>
            </a:r>
            <a:endParaRPr lang="en-US" sz="2800" b="1" dirty="0" smtClean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667000" y="1066800"/>
                <a:ext cx="4572000" cy="5539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>
                        <a:latin typeface="Cambria Math"/>
                      </a:rPr>
                      <m:t>𝐴</m:t>
                    </m:r>
                    <m:r>
                      <a:rPr lang="en-US" sz="3000" i="1">
                        <a:latin typeface="Cambria Math"/>
                      </a:rPr>
                      <m:t>:{</m:t>
                    </m:r>
                    <m:sSub>
                      <m:sSubPr>
                        <m:ctrlPr>
                          <a:rPr lang="en-US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3000" i="1">
                            <a:latin typeface="Cambria Math"/>
                          </a:rPr>
                          <m:t>𝑁</m:t>
                        </m:r>
                        <m:r>
                          <a:rPr lang="en-US" sz="3000" i="1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sz="3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3000" i="1">
                            <a:latin typeface="Cambria Math"/>
                          </a:rPr>
                          <m:t>𝑁</m:t>
                        </m:r>
                        <m:r>
                          <a:rPr lang="en-US" sz="3000" i="1">
                            <a:latin typeface="Cambria Math"/>
                          </a:rPr>
                          <m:t>−2</m:t>
                        </m:r>
                      </m:sub>
                    </m:sSub>
                    <m:r>
                      <a:rPr lang="en-US" sz="3000" i="1">
                        <a:latin typeface="Cambria Math"/>
                      </a:rPr>
                      <m:t>,…</m:t>
                    </m:r>
                    <m:sSub>
                      <m:sSubPr>
                        <m:ctrlPr>
                          <a:rPr lang="en-US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3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30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3000" i="1">
                        <a:latin typeface="Cambria Math"/>
                      </a:rPr>
                      <m:t>}</m:t>
                    </m:r>
                  </m:oMath>
                </a14:m>
                <a:r>
                  <a:rPr lang="en-US" sz="3000" dirty="0"/>
                  <a:t> </a:t>
                </a:r>
                <a:endParaRPr lang="en-US" sz="3000" dirty="0" smtClean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066800"/>
                <a:ext cx="4572000" cy="55399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286000" y="1752600"/>
                <a:ext cx="5301836" cy="14890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/>
                        </a:rPr>
                        <m:t>𝐴</m:t>
                      </m:r>
                      <m:r>
                        <a:rPr lang="en-US" sz="320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𝑁</m:t>
                          </m:r>
                          <m:r>
                            <a:rPr lang="en-US" sz="3200" i="1">
                              <a:latin typeface="Cambria Math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−2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sz="3200" i="1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32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/>
                            </a:rPr>
                            <m:t>𝑖</m:t>
                          </m:r>
                          <m:r>
                            <a:rPr lang="en-US" sz="32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3200" i="1">
                              <a:latin typeface="Cambria Math"/>
                            </a:rPr>
                            <m:t>𝑁</m:t>
                          </m:r>
                          <m:r>
                            <a:rPr lang="en-US" sz="3200" i="1">
                              <a:latin typeface="Cambria Math"/>
                            </a:rPr>
                            <m:t>−2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752600"/>
                <a:ext cx="5301836" cy="148906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0725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“Taking the Two’s Complement”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solidFill>
                  <a:srgbClr val="0070C0"/>
                </a:solidFill>
                <a:latin typeface="+mj-lt"/>
              </a:rPr>
              <a:t>Flips </a:t>
            </a:r>
            <a:r>
              <a:rPr lang="en-US" sz="3200" b="1" dirty="0">
                <a:solidFill>
                  <a:srgbClr val="0070C0"/>
                </a:solidFill>
                <a:latin typeface="+mj-lt"/>
              </a:rPr>
              <a:t>the sign</a:t>
            </a:r>
            <a:r>
              <a:rPr lang="en-US" sz="32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3200" dirty="0">
                <a:latin typeface="+mj-lt"/>
              </a:rPr>
              <a:t>of a two’s complement </a:t>
            </a:r>
            <a:r>
              <a:rPr lang="en-US" sz="3200" dirty="0" smtClean="0">
                <a:latin typeface="+mj-lt"/>
              </a:rPr>
              <a:t>number.</a:t>
            </a:r>
          </a:p>
          <a:p>
            <a:pPr marL="990600" lvl="1" indent="-533400"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+mj-lt"/>
              </a:rPr>
              <a:t>It makes a positive number negative</a:t>
            </a:r>
            <a:r>
              <a:rPr lang="en-US" sz="2800" dirty="0">
                <a:latin typeface="+mj-lt"/>
              </a:rPr>
              <a:t>.</a:t>
            </a:r>
            <a:endParaRPr lang="en-US" sz="2800" dirty="0" smtClean="0">
              <a:latin typeface="+mj-lt"/>
            </a:endParaRPr>
          </a:p>
          <a:p>
            <a:pPr marL="990600" lvl="1" indent="-533400"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+mj-lt"/>
              </a:rPr>
              <a:t>It makes a negative number positive.</a:t>
            </a: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</a:rPr>
              <a:t>Method: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latin typeface="+mj-lt"/>
              </a:rPr>
              <a:t>Invert the bits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latin typeface="+mj-lt"/>
              </a:rPr>
              <a:t>Add 1</a:t>
            </a:r>
          </a:p>
          <a:p>
            <a:pPr>
              <a:spcBef>
                <a:spcPct val="20000"/>
              </a:spcBef>
            </a:pP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34522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“Taking the Two’s Complement”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solidFill>
                  <a:srgbClr val="0070C0"/>
                </a:solidFill>
                <a:latin typeface="+mj-lt"/>
              </a:rPr>
              <a:t>Flips the </a:t>
            </a:r>
            <a:r>
              <a:rPr lang="en-US" sz="3200" b="1" dirty="0">
                <a:solidFill>
                  <a:srgbClr val="0070C0"/>
                </a:solidFill>
                <a:latin typeface="+mj-lt"/>
              </a:rPr>
              <a:t>sign</a:t>
            </a:r>
            <a:r>
              <a:rPr lang="en-US" sz="3200" dirty="0">
                <a:latin typeface="+mj-lt"/>
              </a:rPr>
              <a:t> of a two’s complement </a:t>
            </a:r>
            <a:r>
              <a:rPr lang="en-US" sz="3200" dirty="0" smtClean="0">
                <a:latin typeface="+mj-lt"/>
              </a:rPr>
              <a:t>number.</a:t>
            </a: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b="1" dirty="0" smtClean="0"/>
              <a:t>Method</a:t>
            </a:r>
            <a:r>
              <a:rPr lang="en-US" sz="3200" b="1" dirty="0"/>
              <a:t>: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/>
              <a:t>Invert the bits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/>
              <a:t>Add 1</a:t>
            </a: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</a:rPr>
              <a:t>Example:</a:t>
            </a:r>
            <a:r>
              <a:rPr lang="en-US" sz="3200" dirty="0"/>
              <a:t> Flip the sign of 3</a:t>
            </a:r>
            <a:r>
              <a:rPr lang="en-US" sz="3200" baseline="-25000" dirty="0"/>
              <a:t>10</a:t>
            </a:r>
            <a:r>
              <a:rPr lang="en-US" sz="3200" dirty="0"/>
              <a:t> = 0011</a:t>
            </a:r>
            <a:r>
              <a:rPr lang="en-US" sz="3200" baseline="-25000" dirty="0"/>
              <a:t>2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b="1" dirty="0"/>
              <a:t>1100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b="1" dirty="0"/>
              <a:t>+    1</a:t>
            </a:r>
          </a:p>
          <a:p>
            <a:pPr marL="1371600" lvl="2" indent="-457200">
              <a:spcBef>
                <a:spcPct val="20000"/>
              </a:spcBef>
            </a:pPr>
            <a:r>
              <a:rPr lang="en-US" sz="2400" b="1" dirty="0"/>
              <a:t>      </a:t>
            </a:r>
            <a:r>
              <a:rPr lang="en-US" sz="1000" b="1" dirty="0"/>
              <a:t> </a:t>
            </a:r>
            <a:r>
              <a:rPr lang="en-US" sz="2400" b="1" dirty="0"/>
              <a:t>1101 = -3</a:t>
            </a:r>
            <a:r>
              <a:rPr lang="en-US" sz="2400" b="1" baseline="-25000" dirty="0"/>
              <a:t>10</a:t>
            </a:r>
          </a:p>
          <a:p>
            <a:pPr>
              <a:spcBef>
                <a:spcPct val="20000"/>
              </a:spcBef>
            </a:pP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41322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963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latin typeface="+mj-lt"/>
              </a:rPr>
              <a:t>Take the two’s complement of 6</a:t>
            </a:r>
            <a:r>
              <a:rPr lang="en-US" sz="3200" b="1" baseline="-25000" dirty="0">
                <a:latin typeface="+mj-lt"/>
              </a:rPr>
              <a:t>10</a:t>
            </a:r>
            <a:r>
              <a:rPr lang="en-US" sz="3200" b="1" dirty="0">
                <a:latin typeface="+mj-lt"/>
              </a:rPr>
              <a:t> = 0110</a:t>
            </a:r>
            <a:r>
              <a:rPr lang="en-US" sz="3200" b="1" baseline="-25000" dirty="0">
                <a:latin typeface="+mj-lt"/>
              </a:rPr>
              <a:t>2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endParaRPr lang="en-US" sz="2400" dirty="0" smtClean="0">
              <a:solidFill>
                <a:srgbClr val="0070C0"/>
              </a:solidFill>
              <a:latin typeface="+mj-lt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2400" dirty="0" smtClean="0">
              <a:solidFill>
                <a:srgbClr val="0070C0"/>
              </a:solidFill>
              <a:latin typeface="+mj-lt"/>
            </a:endParaRP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endParaRPr lang="en-US" sz="2400" baseline="-25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Examples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36671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963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latin typeface="+mj-lt"/>
              </a:rPr>
              <a:t>Take the two’s complement of 6</a:t>
            </a:r>
            <a:r>
              <a:rPr lang="en-US" sz="3200" b="1" baseline="-25000" dirty="0">
                <a:latin typeface="+mj-lt"/>
              </a:rPr>
              <a:t>10</a:t>
            </a:r>
            <a:r>
              <a:rPr lang="en-US" sz="3200" b="1" dirty="0">
                <a:latin typeface="+mj-lt"/>
              </a:rPr>
              <a:t> = 0110</a:t>
            </a:r>
            <a:r>
              <a:rPr lang="en-US" sz="3200" b="1" baseline="-25000" dirty="0">
                <a:latin typeface="+mj-lt"/>
              </a:rPr>
              <a:t>2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+mj-lt"/>
              </a:rPr>
              <a:t>1001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+mj-lt"/>
              </a:rPr>
              <a:t>+    1</a:t>
            </a:r>
          </a:p>
          <a:p>
            <a:pPr marL="1371600" lvl="2" indent="-457200">
              <a:spcBef>
                <a:spcPct val="20000"/>
              </a:spcBef>
            </a:pPr>
            <a:r>
              <a:rPr lang="en-US" sz="2400" dirty="0">
                <a:solidFill>
                  <a:srgbClr val="0070C0"/>
                </a:solidFill>
                <a:latin typeface="+mj-lt"/>
              </a:rPr>
              <a:t>      </a:t>
            </a:r>
            <a:r>
              <a:rPr lang="en-US" sz="10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+mj-lt"/>
              </a:rPr>
              <a:t>1010</a:t>
            </a:r>
            <a:r>
              <a:rPr lang="en-US" sz="2400" baseline="-25000" dirty="0">
                <a:solidFill>
                  <a:srgbClr val="0070C0"/>
                </a:solidFill>
                <a:latin typeface="+mj-lt"/>
              </a:rPr>
              <a:t>2</a:t>
            </a:r>
            <a:r>
              <a:rPr lang="en-US" sz="2400" dirty="0">
                <a:solidFill>
                  <a:srgbClr val="0070C0"/>
                </a:solidFill>
                <a:latin typeface="+mj-lt"/>
              </a:rPr>
              <a:t> = -6</a:t>
            </a:r>
            <a:r>
              <a:rPr lang="en-US" sz="2400" baseline="-25000" dirty="0">
                <a:solidFill>
                  <a:srgbClr val="0070C0"/>
                </a:solidFill>
                <a:latin typeface="+mj-lt"/>
              </a:rPr>
              <a:t>10</a:t>
            </a: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1500" dirty="0">
              <a:latin typeface="+mj-lt"/>
            </a:endParaRPr>
          </a:p>
        </p:txBody>
      </p:sp>
      <p:sp>
        <p:nvSpPr>
          <p:cNvPr id="69639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1905000" y="5410200"/>
            <a:ext cx="914400" cy="0"/>
          </a:xfrm>
          <a:prstGeom prst="line">
            <a:avLst/>
          </a:prstGeom>
          <a:noFill/>
          <a:ln w="9525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0" name="Line 6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H="1">
            <a:off x="1905000" y="2438400"/>
            <a:ext cx="914400" cy="0"/>
          </a:xfrm>
          <a:prstGeom prst="line">
            <a:avLst/>
          </a:prstGeom>
          <a:noFill/>
          <a:ln w="9525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Examples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4103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963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800" b="1" dirty="0" smtClean="0">
                <a:latin typeface="+mj-lt"/>
              </a:rPr>
              <a:t>What </a:t>
            </a:r>
            <a:r>
              <a:rPr lang="en-US" sz="2800" b="1" dirty="0">
                <a:latin typeface="+mj-lt"/>
              </a:rPr>
              <a:t>is the decimal value of the two’s complement number 1001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>
                <a:latin typeface="+mj-lt"/>
              </a:rPr>
              <a:t>?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endParaRPr lang="en-US" sz="2400" baseline="-25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Examples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70132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Examples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762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14400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800" b="1" dirty="0" smtClean="0">
                <a:latin typeface="+mj-lt"/>
                <a:cs typeface="Times New Roman" panose="02020603050405020304" pitchFamily="18" charset="0"/>
              </a:rPr>
              <a:t>What is the decimal value of the two’s complement number 1001</a:t>
            </a:r>
            <a:r>
              <a:rPr lang="en-US" sz="2800" b="1" baseline="-25000" dirty="0" smtClean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800" b="1" dirty="0" smtClean="0">
                <a:latin typeface="+mj-lt"/>
                <a:cs typeface="Times New Roman" panose="02020603050405020304" pitchFamily="18" charset="0"/>
              </a:rPr>
              <a:t>?</a:t>
            </a:r>
          </a:p>
          <a:p>
            <a:pPr marL="990600" lvl="1" indent="-533400">
              <a:buFontTx/>
              <a:buChar char="•"/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We know it’s 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negative (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</a:rPr>
              <a:t>msb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= 1)</a:t>
            </a:r>
            <a:endParaRPr lang="en-US" sz="2400" dirty="0">
              <a:latin typeface="+mj-lt"/>
              <a:cs typeface="Times New Roman" panose="02020603050405020304" pitchFamily="18" charset="0"/>
            </a:endParaRPr>
          </a:p>
          <a:p>
            <a:pPr marL="990600" lvl="1" indent="-533400">
              <a:buFontTx/>
              <a:buChar char="•"/>
            </a:pP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Figure out magnitude by flipping the sign (i.e., “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taking the two’s complement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”)</a:t>
            </a:r>
            <a:endParaRPr lang="en-US" sz="2400" dirty="0">
              <a:latin typeface="+mj-lt"/>
              <a:cs typeface="Times New Roman" panose="02020603050405020304" pitchFamily="18" charset="0"/>
            </a:endParaRPr>
          </a:p>
          <a:p>
            <a:pPr marL="1371600" lvl="2" indent="-457200">
              <a:buFontTx/>
              <a:buAutoNum type="arabicPeriod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0110</a:t>
            </a:r>
          </a:p>
          <a:p>
            <a:pPr marL="1371600" lvl="2" indent="-457200">
              <a:buFontTx/>
              <a:buAutoNum type="arabicPeriod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+    1</a:t>
            </a:r>
          </a:p>
          <a:p>
            <a:pPr marL="1371600" lvl="2" indent="-457200"/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      </a:t>
            </a:r>
            <a:r>
              <a:rPr lang="en-US" sz="10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0111</a:t>
            </a:r>
            <a:r>
              <a:rPr lang="en-US" sz="2400" b="1" baseline="-25000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 = 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7</a:t>
            </a:r>
            <a:r>
              <a:rPr lang="en-US" sz="2400" b="1" baseline="-25000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10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 </a:t>
            </a:r>
            <a:endParaRPr lang="en-US" sz="2400" b="1" baseline="-25000" dirty="0">
              <a:solidFill>
                <a:srgbClr val="0070C0"/>
              </a:solidFill>
              <a:latin typeface="+mj-lt"/>
              <a:cs typeface="Times New Roman" panose="02020603050405020304" pitchFamily="18" charset="0"/>
            </a:endParaRPr>
          </a:p>
          <a:p>
            <a:pPr marL="990600" lvl="1" indent="-533400">
              <a:buFontTx/>
              <a:buChar char="•"/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So, we know it’s a negative number with magnitude 7.</a:t>
            </a:r>
          </a:p>
          <a:p>
            <a:pPr marL="990600" lvl="1" indent="-533400">
              <a:buFontTx/>
              <a:buChar char="•"/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Thus, 1001</a:t>
            </a:r>
            <a:r>
              <a:rPr lang="en-US" sz="2400" baseline="-25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= -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7</a:t>
            </a:r>
            <a:r>
              <a:rPr lang="en-US" sz="2400" baseline="-25000" dirty="0" smtClean="0">
                <a:latin typeface="+mj-lt"/>
                <a:cs typeface="Times New Roman" panose="02020603050405020304" pitchFamily="18" charset="0"/>
              </a:rPr>
              <a:t>10</a:t>
            </a:r>
          </a:p>
          <a:p>
            <a:pPr marL="990600" lvl="1" indent="-533400">
              <a:spcBef>
                <a:spcPct val="20000"/>
              </a:spcBef>
              <a:buFontTx/>
              <a:buChar char="•"/>
            </a:pPr>
            <a:endParaRPr lang="en-US" sz="500" baseline="-25000" dirty="0" smtClean="0">
              <a:latin typeface="+mj-lt"/>
              <a:cs typeface="Times New Roman" panose="02020603050405020304" pitchFamily="18" charset="0"/>
            </a:endParaRPr>
          </a:p>
          <a:p>
            <a:pPr lvl="1"/>
            <a:r>
              <a:rPr lang="en-US" sz="2200" b="1" i="1" dirty="0" smtClean="0">
                <a:cs typeface="Times New Roman" panose="02020603050405020304" pitchFamily="18" charset="0"/>
              </a:rPr>
              <a:t>Taking the two’s complement </a:t>
            </a:r>
            <a:r>
              <a:rPr lang="en-US" sz="2200" dirty="0" smtClean="0">
                <a:cs typeface="Times New Roman" panose="02020603050405020304" pitchFamily="18" charset="0"/>
              </a:rPr>
              <a:t>is the second (and </a:t>
            </a:r>
            <a:r>
              <a:rPr lang="en-US" sz="2200" b="1" dirty="0" smtClean="0">
                <a:cs typeface="Times New Roman" panose="02020603050405020304" pitchFamily="18" charset="0"/>
              </a:rPr>
              <a:t>recommended</a:t>
            </a:r>
            <a:r>
              <a:rPr lang="en-US" sz="2200" dirty="0" smtClean="0">
                <a:cs typeface="Times New Roman" panose="02020603050405020304" pitchFamily="18" charset="0"/>
              </a:rPr>
              <a:t>) way of figuring out the value of a negative two’s complement number.</a:t>
            </a:r>
            <a:endParaRPr lang="en-US" sz="2200" dirty="0" smtClean="0">
              <a:latin typeface="+mj-lt"/>
              <a:cs typeface="Times New Roman" panose="02020603050405020304" pitchFamily="18" charset="0"/>
            </a:endParaRPr>
          </a:p>
          <a:p>
            <a:pPr marL="1371600" lvl="2" indent="-457200">
              <a:buFontTx/>
              <a:buAutoNum type="arabicPeriod"/>
            </a:pPr>
            <a:endParaRPr lang="en-US" sz="2400" dirty="0" smtClean="0">
              <a:solidFill>
                <a:schemeClr val="accent2"/>
              </a:solidFill>
              <a:latin typeface="+mj-lt"/>
              <a:cs typeface="Times New Roman" panose="02020603050405020304" pitchFamily="18" charset="0"/>
            </a:endParaRP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endParaRPr lang="en-US" sz="2400" dirty="0" smtClean="0">
              <a:solidFill>
                <a:schemeClr val="accent2"/>
              </a:solidFill>
              <a:latin typeface="+mj-lt"/>
              <a:cs typeface="Times New Roman" panose="02020603050405020304" pitchFamily="18" charset="0"/>
            </a:endParaRPr>
          </a:p>
          <a:p>
            <a:pPr marL="1371600" lvl="2" indent="-457200">
              <a:spcBef>
                <a:spcPct val="20000"/>
              </a:spcBef>
            </a:pPr>
            <a:r>
              <a:rPr lang="en-US" sz="2400" dirty="0" smtClean="0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rPr>
              <a:t>      </a:t>
            </a:r>
            <a:r>
              <a:rPr lang="en-US" sz="1000" dirty="0" smtClean="0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rPr>
              <a:t> </a:t>
            </a:r>
            <a:endParaRPr lang="en-US" sz="2400" baseline="-25000" dirty="0">
              <a:solidFill>
                <a:schemeClr val="accent2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8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1905000" y="3962400"/>
            <a:ext cx="914400" cy="0"/>
          </a:xfrm>
          <a:prstGeom prst="line">
            <a:avLst/>
          </a:prstGeom>
          <a:noFill/>
          <a:ln w="9525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22867" y="4800600"/>
            <a:ext cx="78486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829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62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56504950"/>
              </p:ext>
            </p:extLst>
          </p:nvPr>
        </p:nvGraphicFramePr>
        <p:xfrm>
          <a:off x="2971800" y="1538287"/>
          <a:ext cx="2333625" cy="211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8" name="VISIO" r:id="rId7" imgW="550770" imgH="502083" progId="Visio.Drawing.6">
                  <p:embed/>
                </p:oleObj>
              </mc:Choice>
              <mc:Fallback>
                <p:oleObj name="VISIO" r:id="rId7" imgW="550770" imgH="502083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538287"/>
                        <a:ext cx="2333625" cy="211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3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28265381"/>
              </p:ext>
            </p:extLst>
          </p:nvPr>
        </p:nvGraphicFramePr>
        <p:xfrm>
          <a:off x="2895600" y="3832225"/>
          <a:ext cx="2409825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9" name="VISIO" r:id="rId9" imgW="550770" imgH="502083" progId="Visio.Drawing.6">
                  <p:embed/>
                </p:oleObj>
              </mc:Choice>
              <mc:Fallback>
                <p:oleObj name="VISIO" r:id="rId9" imgW="550770" imgH="502083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832225"/>
                        <a:ext cx="2409825" cy="218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Addition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200" y="1066800"/>
            <a:ext cx="8458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Add 6 + (-6) using two’s complement numbers</a:t>
            </a: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1800" dirty="0" smtClean="0">
              <a:latin typeface="+mj-lt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1800" dirty="0">
              <a:latin typeface="+mj-lt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Add </a:t>
            </a:r>
            <a:r>
              <a:rPr lang="en-US" sz="3200" b="1" dirty="0">
                <a:latin typeface="+mj-lt"/>
              </a:rPr>
              <a:t>-</a:t>
            </a:r>
            <a:r>
              <a:rPr lang="en-US" sz="3200" dirty="0">
                <a:latin typeface="+mj-lt"/>
              </a:rPr>
              <a:t>2 + 3 using two’s complement numbers</a:t>
            </a:r>
          </a:p>
        </p:txBody>
      </p:sp>
    </p:spTree>
    <p:extLst>
      <p:ext uri="{BB962C8B-B14F-4D97-AF65-F5344CB8AC3E}">
        <p14:creationId xmlns:p14="http://schemas.microsoft.com/office/powerpoint/2010/main" val="8249175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3072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1219200"/>
            <a:ext cx="78867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Intentionally </a:t>
            </a:r>
            <a:r>
              <a:rPr lang="en-US" sz="3200" b="1" dirty="0" smtClean="0">
                <a:latin typeface="+mj-lt"/>
              </a:rPr>
              <a:t>restrict design </a:t>
            </a:r>
            <a:r>
              <a:rPr lang="en-US" sz="3200" b="1" dirty="0">
                <a:latin typeface="+mj-lt"/>
              </a:rPr>
              <a:t>choices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+mj-lt"/>
              </a:rPr>
              <a:t>Example</a:t>
            </a:r>
            <a:r>
              <a:rPr lang="en-US" sz="3200" dirty="0">
                <a:latin typeface="+mj-lt"/>
              </a:rPr>
              <a:t>: </a:t>
            </a:r>
            <a:r>
              <a:rPr lang="en-US" sz="3200" b="1" dirty="0">
                <a:solidFill>
                  <a:srgbClr val="0070C0"/>
                </a:solidFill>
                <a:latin typeface="+mj-lt"/>
              </a:rPr>
              <a:t>Digital discipline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b="1" dirty="0">
                <a:latin typeface="+mj-lt"/>
              </a:rPr>
              <a:t>D</a:t>
            </a:r>
            <a:r>
              <a:rPr lang="en-US" sz="2800" b="1" dirty="0" smtClean="0">
                <a:latin typeface="+mj-lt"/>
              </a:rPr>
              <a:t>iscrete </a:t>
            </a:r>
            <a:r>
              <a:rPr lang="en-US" sz="2800" b="1" dirty="0">
                <a:latin typeface="+mj-lt"/>
              </a:rPr>
              <a:t>voltages </a:t>
            </a:r>
            <a:r>
              <a:rPr lang="en-US" sz="2800" dirty="0">
                <a:latin typeface="+mj-lt"/>
              </a:rPr>
              <a:t>instead of </a:t>
            </a:r>
            <a:r>
              <a:rPr lang="en-US" sz="2800" dirty="0" smtClean="0">
                <a:latin typeface="+mj-lt"/>
              </a:rPr>
              <a:t>continuous</a:t>
            </a:r>
            <a:endParaRPr lang="en-US" sz="2800" dirty="0">
              <a:latin typeface="+mj-lt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b="1" dirty="0" smtClean="0">
                <a:latin typeface="+mj-lt"/>
              </a:rPr>
              <a:t>Simpler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to design than analog circuits – can build more sophisticated systems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dirty="0">
                <a:latin typeface="+mj-lt"/>
              </a:rPr>
              <a:t>Digital systems </a:t>
            </a:r>
            <a:r>
              <a:rPr lang="en-US" sz="2800" b="1" dirty="0">
                <a:latin typeface="+mj-lt"/>
              </a:rPr>
              <a:t>replacing analog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smtClean="0">
                <a:latin typeface="+mj-lt"/>
              </a:rPr>
              <a:t>predecessors: i.e</a:t>
            </a:r>
            <a:r>
              <a:rPr lang="en-US" sz="2800" dirty="0">
                <a:latin typeface="+mj-lt"/>
              </a:rPr>
              <a:t>., digital cameras, digital television, cell phones, CDs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Discipline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6766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86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3949985"/>
              </p:ext>
            </p:extLst>
          </p:nvPr>
        </p:nvGraphicFramePr>
        <p:xfrm>
          <a:off x="2971800" y="1538287"/>
          <a:ext cx="2333625" cy="211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2" name="VISIO" r:id="rId7" imgW="551688" imgH="501396" progId="Visio.Drawing.6">
                  <p:embed/>
                </p:oleObj>
              </mc:Choice>
              <mc:Fallback>
                <p:oleObj name="VISIO" r:id="rId7" imgW="551688" imgH="50139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538287"/>
                        <a:ext cx="2333625" cy="211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7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744464298"/>
              </p:ext>
            </p:extLst>
          </p:nvPr>
        </p:nvGraphicFramePr>
        <p:xfrm>
          <a:off x="2895600" y="3832225"/>
          <a:ext cx="2409825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3" name="VISIO" r:id="rId9" imgW="551688" imgH="501396" progId="Visio.Drawing.6">
                  <p:embed/>
                </p:oleObj>
              </mc:Choice>
              <mc:Fallback>
                <p:oleObj name="VISIO" r:id="rId9" imgW="551688" imgH="50139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832225"/>
                        <a:ext cx="2409825" cy="218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200" y="1066800"/>
            <a:ext cx="8458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Add 6 + (-6) using two’s complement numbers</a:t>
            </a: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1800" dirty="0" smtClean="0">
              <a:latin typeface="+mj-lt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1800" dirty="0">
              <a:latin typeface="+mj-lt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Add </a:t>
            </a:r>
            <a:r>
              <a:rPr lang="en-US" sz="3200" b="1" dirty="0">
                <a:latin typeface="+mj-lt"/>
              </a:rPr>
              <a:t>-</a:t>
            </a:r>
            <a:r>
              <a:rPr lang="en-US" sz="3200" dirty="0">
                <a:latin typeface="+mj-lt"/>
              </a:rPr>
              <a:t>2 + 3 using two’s complement numbers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Addition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83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895600" cy="365125"/>
          </a:xfrm>
          <a:noFill/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00" smtClean="0"/>
              <a:t>Copyright © 2012  Elsevier</a:t>
            </a:r>
            <a:endParaRPr lang="en-GB" sz="1000"/>
          </a:p>
        </p:txBody>
      </p:sp>
      <p:sp>
        <p:nvSpPr>
          <p:cNvPr id="7270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271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spcBef>
                <a:spcPct val="20000"/>
              </a:spcBef>
            </a:pPr>
            <a:r>
              <a:rPr lang="en-US" sz="3200" b="1" dirty="0" smtClean="0">
                <a:latin typeface="+mj-lt"/>
              </a:rPr>
              <a:t>Extend number from </a:t>
            </a:r>
            <a:r>
              <a:rPr lang="en-US" sz="3200" b="1" i="1" dirty="0">
                <a:latin typeface="+mj-lt"/>
              </a:rPr>
              <a:t>N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smtClean="0">
                <a:latin typeface="+mj-lt"/>
              </a:rPr>
              <a:t>to </a:t>
            </a:r>
            <a:r>
              <a:rPr lang="en-US" sz="3200" b="1" i="1" dirty="0">
                <a:latin typeface="+mj-lt"/>
              </a:rPr>
              <a:t>M</a:t>
            </a:r>
            <a:r>
              <a:rPr lang="en-US" sz="3200" b="1" dirty="0">
                <a:latin typeface="+mj-lt"/>
              </a:rPr>
              <a:t> bits </a:t>
            </a:r>
            <a:r>
              <a:rPr lang="en-US" sz="3200" b="1" dirty="0" smtClean="0">
                <a:latin typeface="+mj-lt"/>
              </a:rPr>
              <a:t>(</a:t>
            </a:r>
            <a:r>
              <a:rPr lang="en-US" sz="3200" b="1" i="1" dirty="0" smtClean="0">
                <a:latin typeface="+mj-lt"/>
              </a:rPr>
              <a:t>M</a:t>
            </a:r>
            <a:r>
              <a:rPr lang="en-US" sz="3200" b="1" dirty="0" smtClean="0">
                <a:latin typeface="+mj-lt"/>
              </a:rPr>
              <a:t> </a:t>
            </a:r>
            <a:r>
              <a:rPr lang="en-US" sz="3200" b="1" dirty="0">
                <a:latin typeface="+mj-lt"/>
              </a:rPr>
              <a:t>&gt; </a:t>
            </a:r>
            <a:r>
              <a:rPr lang="en-US" sz="3200" b="1" i="1" dirty="0">
                <a:latin typeface="+mj-lt"/>
              </a:rPr>
              <a:t>N</a:t>
            </a:r>
            <a:r>
              <a:rPr lang="en-US" sz="3200" b="1" dirty="0" smtClean="0">
                <a:latin typeface="+mj-lt"/>
              </a:rPr>
              <a:t>) :</a:t>
            </a:r>
            <a:endParaRPr lang="en-US" sz="3200" b="1" dirty="0">
              <a:latin typeface="+mj-lt"/>
            </a:endParaRP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3200" dirty="0">
                <a:latin typeface="+mj-lt"/>
              </a:rPr>
              <a:t>Sign-extension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3200" dirty="0">
                <a:latin typeface="+mj-lt"/>
              </a:rPr>
              <a:t>Zero-extension</a:t>
            </a: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Increasing Bit Width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4192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373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Sign bit </a:t>
            </a:r>
            <a:r>
              <a:rPr lang="en-US" sz="3200" dirty="0" smtClean="0">
                <a:latin typeface="+mj-lt"/>
              </a:rPr>
              <a:t>copied to </a:t>
            </a:r>
            <a:r>
              <a:rPr lang="en-US" sz="3200" dirty="0" err="1" smtClean="0">
                <a:latin typeface="+mj-lt"/>
              </a:rPr>
              <a:t>msb’s</a:t>
            </a:r>
            <a:endParaRPr lang="en-US" sz="3200" dirty="0">
              <a:latin typeface="+mj-lt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</a:rPr>
              <a:t>Number value </a:t>
            </a:r>
            <a:r>
              <a:rPr lang="en-US" sz="3200" dirty="0" smtClean="0">
                <a:latin typeface="+mj-lt"/>
              </a:rPr>
              <a:t>is same</a:t>
            </a:r>
            <a:endParaRPr lang="en-US" sz="3200" dirty="0">
              <a:latin typeface="+mj-lt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endParaRPr lang="en-US" sz="500" dirty="0">
              <a:latin typeface="+mj-lt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</a:rPr>
              <a:t>Example 1: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</a:rPr>
              <a:t>4-bit representation of 3 = </a:t>
            </a:r>
            <a:r>
              <a:rPr lang="en-US" sz="2400" dirty="0" smtClean="0">
                <a:latin typeface="+mj-lt"/>
              </a:rPr>
              <a:t>         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0</a:t>
            </a:r>
            <a:r>
              <a:rPr lang="en-US" sz="2400" dirty="0" smtClean="0">
                <a:latin typeface="+mj-lt"/>
              </a:rPr>
              <a:t>011</a:t>
            </a:r>
            <a:endParaRPr lang="en-US" sz="2400" dirty="0">
              <a:latin typeface="+mj-lt"/>
            </a:endParaRP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</a:rPr>
              <a:t>8-bit sign-extended value: 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0000</a:t>
            </a:r>
            <a:r>
              <a:rPr lang="en-US" sz="2400" dirty="0">
                <a:latin typeface="+mj-lt"/>
              </a:rPr>
              <a:t>0011</a:t>
            </a: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</a:rPr>
              <a:t>Example 2: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</a:rPr>
              <a:t>4-bit representation of -5 = </a:t>
            </a:r>
            <a:r>
              <a:rPr lang="en-US" sz="2400" dirty="0" smtClean="0">
                <a:latin typeface="+mj-lt"/>
              </a:rPr>
              <a:t>        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1</a:t>
            </a:r>
            <a:r>
              <a:rPr lang="en-US" sz="2400" dirty="0" smtClean="0">
                <a:latin typeface="+mj-lt"/>
              </a:rPr>
              <a:t>011</a:t>
            </a:r>
            <a:endParaRPr lang="en-US" sz="2400" dirty="0">
              <a:latin typeface="+mj-lt"/>
            </a:endParaRP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</a:rPr>
              <a:t>8-bit sign-extended value: 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1111</a:t>
            </a:r>
            <a:r>
              <a:rPr lang="en-US" sz="2400" dirty="0" smtClean="0">
                <a:latin typeface="+mj-lt"/>
              </a:rPr>
              <a:t>1011</a:t>
            </a:r>
            <a:endParaRPr lang="en-US" sz="2400" dirty="0">
              <a:latin typeface="+mj-lt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Sign-Extension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0044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475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+mj-lt"/>
              </a:rPr>
              <a:t>Zeros copied to </a:t>
            </a:r>
            <a:r>
              <a:rPr lang="en-US" sz="3200" dirty="0" err="1" smtClean="0">
                <a:latin typeface="+mj-lt"/>
              </a:rPr>
              <a:t>msb’s</a:t>
            </a:r>
            <a:endParaRPr lang="en-US" sz="3200" dirty="0" smtClean="0">
              <a:latin typeface="+mj-lt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+mj-lt"/>
              </a:rPr>
              <a:t>Value changes for negative numbers</a:t>
            </a: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endParaRPr lang="en-US" sz="500" dirty="0">
              <a:latin typeface="+mj-lt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</a:rPr>
              <a:t>Example 1: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</a:rPr>
              <a:t>4-bit value = </a:t>
            </a:r>
            <a:r>
              <a:rPr lang="en-US" sz="2400" dirty="0" smtClean="0">
                <a:latin typeface="+mj-lt"/>
              </a:rPr>
              <a:t>                                  0011 </a:t>
            </a:r>
            <a:r>
              <a:rPr lang="en-US" sz="2400" dirty="0">
                <a:latin typeface="+mj-lt"/>
              </a:rPr>
              <a:t>= 3</a:t>
            </a:r>
            <a:r>
              <a:rPr lang="en-US" sz="2400" baseline="-25000" dirty="0">
                <a:latin typeface="+mj-lt"/>
              </a:rPr>
              <a:t>10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</a:rPr>
              <a:t>8-bit zero-extended value: 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0000</a:t>
            </a:r>
            <a:r>
              <a:rPr lang="en-US" sz="2400" dirty="0">
                <a:latin typeface="+mj-lt"/>
              </a:rPr>
              <a:t>0011 </a:t>
            </a:r>
            <a:r>
              <a:rPr lang="en-US" sz="2400" dirty="0" smtClean="0">
                <a:latin typeface="+mj-lt"/>
              </a:rPr>
              <a:t>= </a:t>
            </a:r>
            <a:r>
              <a:rPr lang="en-US" sz="2400" dirty="0">
                <a:latin typeface="+mj-lt"/>
              </a:rPr>
              <a:t>3</a:t>
            </a:r>
            <a:r>
              <a:rPr lang="en-US" sz="2400" baseline="-25000" dirty="0">
                <a:latin typeface="+mj-lt"/>
              </a:rPr>
              <a:t>10</a:t>
            </a: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</a:rPr>
              <a:t>Example 2: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</a:rPr>
              <a:t>4-bit value = </a:t>
            </a:r>
            <a:r>
              <a:rPr lang="en-US" sz="2400" dirty="0" smtClean="0">
                <a:latin typeface="+mj-lt"/>
              </a:rPr>
              <a:t>                                  1011 </a:t>
            </a:r>
            <a:r>
              <a:rPr lang="en-US" sz="2400" dirty="0">
                <a:latin typeface="+mj-lt"/>
              </a:rPr>
              <a:t>= -5</a:t>
            </a:r>
            <a:r>
              <a:rPr lang="en-US" sz="2400" baseline="-25000" dirty="0">
                <a:latin typeface="+mj-lt"/>
              </a:rPr>
              <a:t>10</a:t>
            </a:r>
            <a:endParaRPr lang="en-US" sz="2400" dirty="0">
              <a:latin typeface="+mj-lt"/>
            </a:endParaRP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</a:rPr>
              <a:t>8-bit zero-extended value: 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0000</a:t>
            </a:r>
            <a:r>
              <a:rPr lang="en-US" sz="2400" dirty="0">
                <a:latin typeface="+mj-lt"/>
              </a:rPr>
              <a:t>1011 </a:t>
            </a:r>
            <a:r>
              <a:rPr lang="en-US" sz="2400" dirty="0" smtClean="0">
                <a:latin typeface="+mj-lt"/>
              </a:rPr>
              <a:t>= </a:t>
            </a:r>
            <a:r>
              <a:rPr lang="en-US" sz="2400" dirty="0">
                <a:latin typeface="+mj-lt"/>
              </a:rPr>
              <a:t>11</a:t>
            </a:r>
            <a:r>
              <a:rPr lang="en-US" sz="2400" baseline="-25000" dirty="0">
                <a:latin typeface="+mj-lt"/>
              </a:rPr>
              <a:t>10</a:t>
            </a:r>
            <a:endParaRPr lang="en-US" sz="2400" dirty="0">
              <a:latin typeface="+mj-lt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Zero-Extension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8698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782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2983078"/>
              </p:ext>
            </p:extLst>
          </p:nvPr>
        </p:nvGraphicFramePr>
        <p:xfrm>
          <a:off x="-152400" y="3581400"/>
          <a:ext cx="9412611" cy="220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8" name="VISIO" r:id="rId8" imgW="5744386" imgH="1346412" progId="Visio.Drawing.6">
                  <p:embed/>
                </p:oleObj>
              </mc:Choice>
              <mc:Fallback>
                <p:oleObj name="VISIO" r:id="rId8" imgW="5744386" imgH="134641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52400" y="3581400"/>
                        <a:ext cx="9412611" cy="220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1894" name="Group 102"/>
          <p:cNvGraphicFramePr>
            <a:graphicFrameLocks noGrp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384983086"/>
              </p:ext>
            </p:extLst>
          </p:nvPr>
        </p:nvGraphicFramePr>
        <p:xfrm>
          <a:off x="1981200" y="1096961"/>
          <a:ext cx="4876800" cy="1646239"/>
        </p:xfrm>
        <a:graphic>
          <a:graphicData uri="http://schemas.openxmlformats.org/drawingml/2006/table">
            <a:tbl>
              <a:tblPr/>
              <a:tblGrid>
                <a:gridCol w="2514600"/>
                <a:gridCol w="2362200"/>
              </a:tblGrid>
              <a:tr h="457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Number System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Range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3963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Unsigned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[0, 2</a:t>
                      </a:r>
                      <a:r>
                        <a:rPr kumimoji="0" lang="en-US" sz="2000" b="0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1]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Sign/Magnitude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[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(2</a:t>
                      </a:r>
                      <a:r>
                        <a:rPr kumimoji="0" lang="en-US" sz="2000" b="0" i="1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-1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1), 2</a:t>
                      </a:r>
                      <a:r>
                        <a:rPr kumimoji="0" lang="en-US" sz="2000" b="0" i="1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-1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1]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Two’s Complement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[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000" b="0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-1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, 2</a:t>
                      </a:r>
                      <a:r>
                        <a:rPr kumimoji="0" lang="en-US" sz="2000" b="0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-1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1]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578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5800" name="Text Box 10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52600" y="2971800"/>
            <a:ext cx="624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For example, 4-bit representation: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Number System Comparison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5154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pic>
        <p:nvPicPr>
          <p:cNvPr id="37895" name="Picture 9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1676400"/>
            <a:ext cx="257175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George Boole, 1815-1864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066800"/>
            <a:ext cx="4953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</a:rPr>
              <a:t>Born to working class parents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</a:rPr>
              <a:t>Taught himself mathematics </a:t>
            </a:r>
            <a:r>
              <a:rPr lang="en-US" sz="2800" dirty="0">
                <a:latin typeface="+mj-lt"/>
              </a:rPr>
              <a:t>and joined the faculty of Queen’s College in </a:t>
            </a:r>
            <a:r>
              <a:rPr lang="en-US" sz="2800" dirty="0" smtClean="0">
                <a:latin typeface="+mj-lt"/>
              </a:rPr>
              <a:t>Ireland </a:t>
            </a:r>
            <a:endParaRPr lang="en-US" sz="28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</a:rPr>
              <a:t>Wrote </a:t>
            </a:r>
            <a:r>
              <a:rPr lang="en-US" sz="2800" b="1" i="1" dirty="0">
                <a:latin typeface="+mj-lt"/>
              </a:rPr>
              <a:t>An Investigation of the Laws of Thought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(1854)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</a:rPr>
              <a:t>Introduced </a:t>
            </a:r>
            <a:r>
              <a:rPr lang="en-US" sz="2800" b="1" dirty="0">
                <a:latin typeface="+mj-lt"/>
              </a:rPr>
              <a:t>binary variables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</a:rPr>
              <a:t>Introduced the </a:t>
            </a:r>
            <a:r>
              <a:rPr lang="en-US" sz="2800" b="1" dirty="0">
                <a:solidFill>
                  <a:srgbClr val="0070C0"/>
                </a:solidFill>
                <a:latin typeface="+mj-lt"/>
              </a:rPr>
              <a:t>three fundamental logic operations</a:t>
            </a:r>
            <a:r>
              <a:rPr lang="en-US" sz="2800" dirty="0">
                <a:latin typeface="+mj-lt"/>
              </a:rPr>
              <a:t>: AND, OR, and </a:t>
            </a:r>
            <a:r>
              <a:rPr lang="en-US" sz="2800" dirty="0" smtClean="0">
                <a:latin typeface="+mj-lt"/>
              </a:rPr>
              <a:t>NOT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6128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5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609600" y="1219200"/>
            <a:ext cx="8229600" cy="4525963"/>
          </a:xfrm>
        </p:spPr>
        <p:txBody>
          <a:bodyPr/>
          <a:lstStyle/>
          <a:p>
            <a:pPr eaLnBrk="1" hangingPunct="1"/>
            <a:r>
              <a:rPr lang="en-US" b="1" dirty="0" smtClean="0"/>
              <a:t>Perform logic functions: </a:t>
            </a:r>
          </a:p>
          <a:p>
            <a:pPr lvl="1" eaLnBrk="1" hangingPunct="1"/>
            <a:r>
              <a:rPr lang="en-US" dirty="0" smtClean="0"/>
              <a:t>inversion (NOT), AND, OR, NAND, NOR, etc.</a:t>
            </a:r>
          </a:p>
          <a:p>
            <a:pPr eaLnBrk="1" hangingPunct="1"/>
            <a:r>
              <a:rPr lang="en-US" b="1" dirty="0" smtClean="0"/>
              <a:t>Single-input: </a:t>
            </a:r>
          </a:p>
          <a:p>
            <a:pPr lvl="1" eaLnBrk="1" hangingPunct="1"/>
            <a:r>
              <a:rPr lang="en-US" dirty="0" smtClean="0"/>
              <a:t>NOT gate, buffer</a:t>
            </a:r>
          </a:p>
          <a:p>
            <a:pPr eaLnBrk="1" hangingPunct="1"/>
            <a:r>
              <a:rPr lang="en-US" b="1" dirty="0" smtClean="0"/>
              <a:t>Two-input: </a:t>
            </a:r>
          </a:p>
          <a:p>
            <a:pPr lvl="1" eaLnBrk="1" hangingPunct="1"/>
            <a:r>
              <a:rPr lang="en-US" dirty="0" smtClean="0"/>
              <a:t>AND, OR, XOR, NAND, NOR, XNOR</a:t>
            </a:r>
          </a:p>
          <a:p>
            <a:pPr eaLnBrk="1" hangingPunct="1"/>
            <a:r>
              <a:rPr lang="en-US" b="1" dirty="0" smtClean="0"/>
              <a:t>Multiple-input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63568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4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69874656"/>
              </p:ext>
            </p:extLst>
          </p:nvPr>
        </p:nvGraphicFramePr>
        <p:xfrm>
          <a:off x="1943100" y="1365250"/>
          <a:ext cx="2641600" cy="366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4" name="VISIO" r:id="rId7" imgW="885960" imgH="1228680" progId="Visio.Drawing.6">
                  <p:embed/>
                </p:oleObj>
              </mc:Choice>
              <mc:Fallback>
                <p:oleObj name="VISIO" r:id="rId7" imgW="885960" imgH="122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365250"/>
                        <a:ext cx="2641600" cy="366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5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608057419"/>
              </p:ext>
            </p:extLst>
          </p:nvPr>
        </p:nvGraphicFramePr>
        <p:xfrm>
          <a:off x="5316538" y="1447800"/>
          <a:ext cx="2535237" cy="351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5" name="VISIO" r:id="rId9" imgW="885960" imgH="1228680" progId="Visio.Drawing.6">
                  <p:embed/>
                </p:oleObj>
              </mc:Choice>
              <mc:Fallback>
                <p:oleObj name="VISIO" r:id="rId9" imgW="885960" imgH="122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6538" y="1447800"/>
                        <a:ext cx="2535237" cy="351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47374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4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24423294"/>
              </p:ext>
            </p:extLst>
          </p:nvPr>
        </p:nvGraphicFramePr>
        <p:xfrm>
          <a:off x="1943100" y="1365250"/>
          <a:ext cx="2641600" cy="366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4" name="VISIO" r:id="rId7" imgW="885960" imgH="1228680" progId="Visio.Drawing.6">
                  <p:embed/>
                </p:oleObj>
              </mc:Choice>
              <mc:Fallback>
                <p:oleObj name="VISIO" r:id="rId7" imgW="885960" imgH="122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365250"/>
                        <a:ext cx="2641600" cy="366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5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46575575"/>
              </p:ext>
            </p:extLst>
          </p:nvPr>
        </p:nvGraphicFramePr>
        <p:xfrm>
          <a:off x="5316538" y="1447800"/>
          <a:ext cx="2535237" cy="351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5" name="VISIO" r:id="rId9" imgW="885960" imgH="1228680" progId="Visio.Drawing.6">
                  <p:embed/>
                </p:oleObj>
              </mc:Choice>
              <mc:Fallback>
                <p:oleObj name="VISIO" r:id="rId9" imgW="885960" imgH="122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6538" y="1447800"/>
                        <a:ext cx="2535237" cy="351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7363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902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92023945"/>
              </p:ext>
            </p:extLst>
          </p:nvPr>
        </p:nvGraphicFramePr>
        <p:xfrm>
          <a:off x="1682750" y="1438275"/>
          <a:ext cx="2301875" cy="378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0" name="VISIO" r:id="rId7" imgW="885960" imgH="1457280" progId="Visio.Drawing.6">
                  <p:embed/>
                </p:oleObj>
              </mc:Choice>
              <mc:Fallback>
                <p:oleObj name="VISIO" r:id="rId7" imgW="885960" imgH="14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1438275"/>
                        <a:ext cx="2301875" cy="378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3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538282583"/>
              </p:ext>
            </p:extLst>
          </p:nvPr>
        </p:nvGraphicFramePr>
        <p:xfrm>
          <a:off x="5005388" y="1447800"/>
          <a:ext cx="2332037" cy="383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1" name="VISIO" r:id="rId9" imgW="885960" imgH="1457280" progId="Visio.Drawing.6">
                  <p:embed/>
                </p:oleObj>
              </mc:Choice>
              <mc:Fallback>
                <p:oleObj name="VISIO" r:id="rId9" imgW="885960" imgH="14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5388" y="1447800"/>
                        <a:ext cx="2332037" cy="383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7396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Three -y’s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1219200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</a:rPr>
              <a:t>Hierarchy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endParaRPr lang="en-US" sz="28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</a:rPr>
              <a:t>Modularity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endParaRPr lang="en-US" sz="28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</a:rPr>
              <a:t>Regularity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endParaRPr lang="en-US" sz="2800" dirty="0">
              <a:latin typeface="+mj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7640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902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158048"/>
              </p:ext>
            </p:extLst>
          </p:nvPr>
        </p:nvGraphicFramePr>
        <p:xfrm>
          <a:off x="1682750" y="1438275"/>
          <a:ext cx="2301875" cy="378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28" name="VISIO" r:id="rId7" imgW="885960" imgH="1457280" progId="Visio.Drawing.6">
                  <p:embed/>
                </p:oleObj>
              </mc:Choice>
              <mc:Fallback>
                <p:oleObj name="VISIO" r:id="rId7" imgW="885960" imgH="14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1438275"/>
                        <a:ext cx="2301875" cy="378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3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448940321"/>
              </p:ext>
            </p:extLst>
          </p:nvPr>
        </p:nvGraphicFramePr>
        <p:xfrm>
          <a:off x="5005388" y="1447800"/>
          <a:ext cx="2332037" cy="383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29" name="VISIO" r:id="rId9" imgW="885960" imgH="1457280" progId="Visio.Drawing.6">
                  <p:embed/>
                </p:oleObj>
              </mc:Choice>
              <mc:Fallback>
                <p:oleObj name="VISIO" r:id="rId9" imgW="885960" imgH="14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5388" y="1447800"/>
                        <a:ext cx="2332037" cy="383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2346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950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57525615"/>
              </p:ext>
            </p:extLst>
          </p:nvPr>
        </p:nvGraphicFramePr>
        <p:xfrm>
          <a:off x="914400" y="1466850"/>
          <a:ext cx="8001000" cy="325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2" name="VISIO" r:id="rId6" imgW="3580920" imgH="1457280" progId="Visio.Drawing.6">
                  <p:embed/>
                </p:oleObj>
              </mc:Choice>
              <mc:Fallback>
                <p:oleObj name="VISIO" r:id="rId6" imgW="3580920" imgH="14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66850"/>
                        <a:ext cx="8001000" cy="325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More Two-Input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9774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950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20827044"/>
              </p:ext>
            </p:extLst>
          </p:nvPr>
        </p:nvGraphicFramePr>
        <p:xfrm>
          <a:off x="914400" y="1466850"/>
          <a:ext cx="8001000" cy="325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3" name="VISIO" r:id="rId6" imgW="3584448" imgH="1456944" progId="Visio.Drawing.6">
                  <p:embed/>
                </p:oleObj>
              </mc:Choice>
              <mc:Fallback>
                <p:oleObj name="VISIO" r:id="rId6" imgW="3584448" imgH="145694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66850"/>
                        <a:ext cx="8001000" cy="325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More Two-Input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621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998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2772920"/>
              </p:ext>
            </p:extLst>
          </p:nvPr>
        </p:nvGraphicFramePr>
        <p:xfrm>
          <a:off x="1531938" y="1219200"/>
          <a:ext cx="2374900" cy="473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7" name="VISIO" r:id="rId6" imgW="961200" imgH="1914480" progId="Visio.Drawing.6">
                  <p:embed/>
                </p:oleObj>
              </mc:Choice>
              <mc:Fallback>
                <p:oleObj name="VISIO" r:id="rId6" imgW="961200" imgH="191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938" y="1219200"/>
                        <a:ext cx="2374900" cy="473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Multiple-Input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119940"/>
              </p:ext>
            </p:extLst>
          </p:nvPr>
        </p:nvGraphicFramePr>
        <p:xfrm>
          <a:off x="5126420" y="1219200"/>
          <a:ext cx="2341179" cy="4666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8" name="VISIO" r:id="rId8" imgW="961200" imgH="1914480" progId="Visio.Drawing.6">
                  <p:embed/>
                </p:oleObj>
              </mc:Choice>
              <mc:Fallback>
                <p:oleObj name="VISIO" r:id="rId8" imgW="961200" imgH="1914480" progId="Visio.Drawing.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26420" y="1219200"/>
                        <a:ext cx="2341179" cy="4666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00512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998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7714415"/>
              </p:ext>
            </p:extLst>
          </p:nvPr>
        </p:nvGraphicFramePr>
        <p:xfrm>
          <a:off x="1477962" y="1219200"/>
          <a:ext cx="2484438" cy="473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7" name="VISIO" r:id="rId7" imgW="961644" imgH="1914144" progId="Visio.Drawing.6">
                  <p:embed/>
                </p:oleObj>
              </mc:Choice>
              <mc:Fallback>
                <p:oleObj name="VISIO" r:id="rId7" imgW="961644" imgH="191414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7962" y="1219200"/>
                        <a:ext cx="2484438" cy="473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4999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362200" y="5943600"/>
            <a:ext cx="4759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FontTx/>
              <a:buChar char="•"/>
            </a:pPr>
            <a:r>
              <a:rPr lang="en-US"/>
              <a:t> Multi-input XOR: Odd parity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Multiple-Input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692270"/>
              </p:ext>
            </p:extLst>
          </p:nvPr>
        </p:nvGraphicFramePr>
        <p:xfrm>
          <a:off x="5126038" y="1219200"/>
          <a:ext cx="2341562" cy="466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8" name="VISIO" r:id="rId9" imgW="961200" imgH="1914480" progId="Visio.Drawing.6">
                  <p:embed/>
                </p:oleObj>
              </mc:Choice>
              <mc:Fallback>
                <p:oleObj name="VISIO" r:id="rId9" imgW="961200" imgH="191448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6038" y="1219200"/>
                        <a:ext cx="2341562" cy="466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5846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4999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362200" y="5943600"/>
            <a:ext cx="4759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FontTx/>
              <a:buChar char="•"/>
            </a:pPr>
            <a:r>
              <a:rPr lang="en-US"/>
              <a:t> Multi-input XOR: Odd parity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Multiple-Input XOR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86254538"/>
              </p:ext>
            </p:extLst>
          </p:nvPr>
        </p:nvGraphicFramePr>
        <p:xfrm>
          <a:off x="1477962" y="1219200"/>
          <a:ext cx="2484438" cy="473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0" name="Visio" r:id="rId8" imgW="961353" imgH="1914513" progId="Visio.Drawing.11">
                  <p:embed/>
                </p:oleObj>
              </mc:Choice>
              <mc:Fallback>
                <p:oleObj name="Visio" r:id="rId8" imgW="961353" imgH="191451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7962" y="1219200"/>
                        <a:ext cx="2484438" cy="473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671566" y="2971800"/>
            <a:ext cx="394915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FontTx/>
              <a:buChar char="•"/>
            </a:pPr>
            <a:r>
              <a:rPr lang="en-US" sz="2800" b="1" dirty="0"/>
              <a:t> </a:t>
            </a:r>
            <a:r>
              <a:rPr lang="en-US" sz="2800" b="1" dirty="0">
                <a:solidFill>
                  <a:srgbClr val="0070C0"/>
                </a:solidFill>
              </a:rPr>
              <a:t>Multi-input XOR: </a:t>
            </a:r>
            <a:r>
              <a:rPr lang="en-US" sz="2800" dirty="0"/>
              <a:t>Odd </a:t>
            </a:r>
            <a:r>
              <a:rPr lang="en-US" sz="2800" dirty="0" smtClean="0"/>
              <a:t>parity – the output is 1 when an </a:t>
            </a:r>
            <a:r>
              <a:rPr lang="en-US" sz="2800" b="1" dirty="0" smtClean="0"/>
              <a:t>odd</a:t>
            </a:r>
            <a:r>
              <a:rPr lang="en-US" sz="2800" dirty="0" smtClean="0"/>
              <a:t> number of inputs is 1.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9784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1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533400" y="12192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Discrete voltages represent 1 and 0</a:t>
            </a:r>
          </a:p>
          <a:p>
            <a:pPr eaLnBrk="1" hangingPunct="1"/>
            <a:r>
              <a:rPr lang="en-US" dirty="0" smtClean="0"/>
              <a:t>For example: </a:t>
            </a:r>
          </a:p>
          <a:p>
            <a:pPr lvl="1" eaLnBrk="1" hangingPunct="1"/>
            <a:r>
              <a:rPr lang="en-US" dirty="0" smtClean="0"/>
              <a:t>0 = </a:t>
            </a:r>
            <a:r>
              <a:rPr lang="en-US" i="1" dirty="0" smtClean="0"/>
              <a:t>ground</a:t>
            </a:r>
            <a:r>
              <a:rPr lang="en-US" dirty="0" smtClean="0"/>
              <a:t> (GND) or 0 volts</a:t>
            </a:r>
          </a:p>
          <a:p>
            <a:pPr lvl="1" eaLnBrk="1" hangingPunct="1"/>
            <a:r>
              <a:rPr lang="en-US" dirty="0" smtClean="0"/>
              <a:t>1 = </a:t>
            </a:r>
            <a:r>
              <a:rPr lang="en-US" i="1" dirty="0" smtClean="0"/>
              <a:t>V</a:t>
            </a:r>
            <a:r>
              <a:rPr lang="en-US" i="1" baseline="-25000" dirty="0" smtClean="0"/>
              <a:t>DD</a:t>
            </a:r>
            <a:r>
              <a:rPr lang="en-US" dirty="0" smtClean="0"/>
              <a:t> or 5 volts</a:t>
            </a:r>
          </a:p>
          <a:p>
            <a:pPr eaLnBrk="1" hangingPunct="1"/>
            <a:r>
              <a:rPr lang="en-US" dirty="0" smtClean="0"/>
              <a:t>What about 4.99 volts?  Is that a 0 or a 1?</a:t>
            </a:r>
          </a:p>
          <a:p>
            <a:pPr eaLnBrk="1" hangingPunct="1"/>
            <a:r>
              <a:rPr lang="en-US" dirty="0" smtClean="0"/>
              <a:t>What about 3.2 volts?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Logic Levels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44388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533400" y="1219200"/>
            <a:ext cx="7467600" cy="4953000"/>
          </a:xfrm>
        </p:spPr>
        <p:txBody>
          <a:bodyPr/>
          <a:lstStyle/>
          <a:p>
            <a:pPr eaLnBrk="1" hangingPunct="1"/>
            <a:r>
              <a:rPr lang="en-US" i="1" dirty="0" smtClean="0"/>
              <a:t>Range</a:t>
            </a:r>
            <a:r>
              <a:rPr lang="en-US" dirty="0" smtClean="0"/>
              <a:t> of voltages for 1 and 0</a:t>
            </a:r>
          </a:p>
          <a:p>
            <a:pPr eaLnBrk="1" hangingPunct="1"/>
            <a:r>
              <a:rPr lang="en-US" dirty="0" smtClean="0"/>
              <a:t>Different ranges for inputs and outputs to allow for </a:t>
            </a:r>
            <a:r>
              <a:rPr lang="en-US" i="1" dirty="0" smtClean="0"/>
              <a:t>noise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Logic Levels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08507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What is Noise?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55589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533400" y="1066800"/>
            <a:ext cx="7467600" cy="4953000"/>
          </a:xfrm>
        </p:spPr>
        <p:txBody>
          <a:bodyPr/>
          <a:lstStyle/>
          <a:p>
            <a:pPr eaLnBrk="1" hangingPunct="1"/>
            <a:r>
              <a:rPr lang="en-US" b="1" dirty="0" smtClean="0"/>
              <a:t>Anything that degrades the signal</a:t>
            </a:r>
          </a:p>
          <a:p>
            <a:pPr lvl="1" eaLnBrk="1" hangingPunct="1"/>
            <a:r>
              <a:rPr lang="en-US" dirty="0" smtClean="0"/>
              <a:t>E.g., resistance, power supply noise, coupling to neighboring wires, etc.</a:t>
            </a:r>
          </a:p>
          <a:p>
            <a:pPr eaLnBrk="1" hangingPunct="1"/>
            <a:r>
              <a:rPr lang="en-US" b="1" dirty="0" smtClean="0"/>
              <a:t>Example:</a:t>
            </a:r>
            <a:r>
              <a:rPr lang="en-US" dirty="0" smtClean="0"/>
              <a:t> a gate (driver) outputs 5 V but, because of resistance in a long wire, receiver gets 4.5 V</a:t>
            </a:r>
          </a:p>
        </p:txBody>
      </p:sp>
      <p:graphicFrame>
        <p:nvGraphicFramePr>
          <p:cNvPr id="89094" name="Object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069053979"/>
              </p:ext>
            </p:extLst>
          </p:nvPr>
        </p:nvGraphicFramePr>
        <p:xfrm>
          <a:off x="1828800" y="4227512"/>
          <a:ext cx="5029200" cy="17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4" name="VISIO" r:id="rId6" imgW="1978401" imgH="705263" progId="Visio.Drawing.6">
                  <p:embed/>
                </p:oleObj>
              </mc:Choice>
              <mc:Fallback>
                <p:oleObj name="VISIO" r:id="rId6" imgW="1978401" imgH="705263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227512"/>
                        <a:ext cx="5029200" cy="179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What is Noise?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7721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9515</TotalTime>
  <Words>3896</Words>
  <Application>Microsoft Office PowerPoint</Application>
  <PresentationFormat>On-screen Show (4:3)</PresentationFormat>
  <Paragraphs>1222</Paragraphs>
  <Slides>135</Slides>
  <Notes>134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135</vt:i4>
      </vt:variant>
    </vt:vector>
  </HeadingPairs>
  <TitlesOfParts>
    <vt:vector size="138" baseType="lpstr">
      <vt:lpstr>Office Theme</vt:lpstr>
      <vt:lpstr>VISIO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Harvey Mudd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sharris</cp:lastModifiedBy>
  <cp:revision>76</cp:revision>
  <dcterms:created xsi:type="dcterms:W3CDTF">2012-08-07T04:56:47Z</dcterms:created>
  <dcterms:modified xsi:type="dcterms:W3CDTF">2020-08-15T22:00:48Z</dcterms:modified>
</cp:coreProperties>
</file>